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9" r:id="rId3"/>
    <p:sldId id="280" r:id="rId4"/>
    <p:sldId id="282" r:id="rId5"/>
    <p:sldId id="281" r:id="rId6"/>
    <p:sldId id="283" r:id="rId7"/>
    <p:sldId id="284" r:id="rId8"/>
    <p:sldId id="285" r:id="rId9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2177" autoAdjust="0"/>
  </p:normalViewPr>
  <p:slideViewPr>
    <p:cSldViewPr>
      <p:cViewPr varScale="1">
        <p:scale>
          <a:sx n="48" d="100"/>
          <a:sy n="48" d="100"/>
        </p:scale>
        <p:origin x="180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C69A84-C8D6-471C-A9BD-E55D26F21BBC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F8739-76A8-4FCF-B2E9-2ADE2598D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415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F094F-9860-4005-9457-0BEB82A64670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2F29-9508-4F3E-BD5B-D71E776F43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90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- Introduction, of who you are, what you do and an overview of what you will be speaking</a:t>
            </a:r>
            <a:r>
              <a:rPr lang="en-AU" baseline="0" dirty="0"/>
              <a:t> about.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872F29-9508-4F3E-BD5B-D71E776F436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72F29-9508-4F3E-BD5B-D71E776F436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997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72F29-9508-4F3E-BD5B-D71E776F436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93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872F29-9508-4F3E-BD5B-D71E776F436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90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  <a:ln w="31750" cmpd="sng">
            <a:noFill/>
            <a:miter lim="800000"/>
            <a:headEnd/>
            <a:tailEnd/>
          </a:ln>
          <a:effectLst/>
        </p:spPr>
      </p:pic>
      <p:pic>
        <p:nvPicPr>
          <p:cNvPr id="8" name="Picture 7" descr="Copy of unionsnsw_logo_final copy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214678" y="5680154"/>
            <a:ext cx="2714644" cy="12850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E3CC0-0F83-48B9-BAB2-CAC89FCF6CB4}" type="datetimeFigureOut">
              <a:rPr lang="en-US" smtClean="0"/>
              <a:pPr/>
              <a:t>10/28/2019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0A693-A1CF-4557-B4BC-2D28E4D2958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j9PO4_H-rezedTPXv9NCmfOX3Cgau6vs/vie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929618" cy="2643206"/>
          </a:xfrm>
        </p:spPr>
        <p:txBody>
          <a:bodyPr/>
          <a:lstStyle/>
          <a:p>
            <a:br>
              <a:rPr lang="en-AU" dirty="0"/>
            </a:br>
            <a:endParaRPr lang="en-AU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B85B96-1AED-5449-AC26-089CAAE68365}"/>
              </a:ext>
            </a:extLst>
          </p:cNvPr>
          <p:cNvSpPr txBox="1"/>
          <p:nvPr/>
        </p:nvSpPr>
        <p:spPr>
          <a:xfrm>
            <a:off x="1403649" y="2600325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VISA ASSIST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53228-B56D-E74C-A3FC-FA5EE8F40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r>
              <a:rPr lang="en-US" sz="4000" b="1" dirty="0"/>
              <a:t>VISA ASSIST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FA5B2-7291-E344-877A-59EE74C789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104457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AU" sz="2800" dirty="0"/>
              <a:t>Provides free immigration advice to all migrants who are union members in NSW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AU" sz="2800" dirty="0"/>
              <a:t>Includes advice for all visa types: </a:t>
            </a:r>
            <a:r>
              <a:rPr lang="en-AU" sz="2800" dirty="0">
                <a:solidFill>
                  <a:srgbClr val="FF0000"/>
                </a:solidFill>
              </a:rPr>
              <a:t>        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AU" sz="2800" dirty="0">
                <a:solidFill>
                  <a:srgbClr val="FF0000"/>
                </a:solidFill>
              </a:rPr>
              <a:t>Student                          Sponsorship visas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AU" sz="100" dirty="0">
                <a:solidFill>
                  <a:srgbClr val="FF0000"/>
                </a:solidFill>
              </a:rPr>
              <a:t>     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AU" sz="2800" dirty="0">
                <a:solidFill>
                  <a:srgbClr val="FF0000"/>
                </a:solidFill>
              </a:rPr>
              <a:t>Working holiday               Partner </a:t>
            </a:r>
            <a:br>
              <a:rPr lang="en-AU" dirty="0"/>
            </a:br>
            <a:br>
              <a:rPr lang="en-AU" sz="2600" dirty="0"/>
            </a:b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2936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317E4-0DEC-DE47-8951-25057D371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n-US" sz="4000" b="1" dirty="0"/>
              <a:t>VISA ASSIST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AA6EF-0DE6-0D45-B4AE-29802520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085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AU" sz="11200" dirty="0"/>
              <a:t>Unions NSW partnership with the Immigration Advice and Rights Centre (IARC):</a:t>
            </a:r>
          </a:p>
          <a:p>
            <a:pPr lvl="1">
              <a:lnSpc>
                <a:spcPct val="120000"/>
              </a:lnSpc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AU" sz="11200" dirty="0"/>
              <a:t>Experts in immigration law and visa issues. Are also registered migration agents</a:t>
            </a:r>
          </a:p>
          <a:p>
            <a:pPr lvl="1">
              <a:lnSpc>
                <a:spcPct val="120000"/>
              </a:lnSpc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AU" sz="11200" dirty="0"/>
              <a:t>Interpreters available</a:t>
            </a:r>
          </a:p>
          <a:p>
            <a:pPr lvl="1">
              <a:lnSpc>
                <a:spcPct val="120000"/>
              </a:lnSpc>
              <a:spcBef>
                <a:spcPts val="1800"/>
              </a:spcBef>
              <a:buFont typeface="Courier New" panose="02070309020205020404" pitchFamily="49" charset="0"/>
              <a:buChar char="o"/>
            </a:pPr>
            <a:endParaRPr lang="en-AU" sz="400" dirty="0"/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en-AU" sz="11200" dirty="0"/>
              <a:t> </a:t>
            </a:r>
            <a:r>
              <a:rPr lang="en-AU" sz="11200" dirty="0">
                <a:solidFill>
                  <a:srgbClr val="FF0000"/>
                </a:solidFill>
              </a:rPr>
              <a:t>Chinese        Nepalese      Filipino     Hindi      Korean      </a:t>
            </a:r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en-AU" sz="11200" dirty="0">
                <a:solidFill>
                  <a:srgbClr val="FF0000"/>
                </a:solidFill>
              </a:rPr>
              <a:t>Spanish        Italian </a:t>
            </a:r>
          </a:p>
          <a:p>
            <a:pPr marL="0" indent="0" algn="ctr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>
                <a:solidFill>
                  <a:srgbClr val="FF0000"/>
                </a:solidFill>
              </a:rPr>
              <a:t>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69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F6CD9-0CB4-3C47-A95B-007AEC414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WHY VISA ASSIST?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41DC6-6717-2D42-AC9D-DBF13EA72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31236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2800" dirty="0"/>
              <a:t>Temporary migrants comprise up to 11% of the Australian </a:t>
            </a:r>
            <a:r>
              <a:rPr lang="en-US" sz="2800" dirty="0" err="1"/>
              <a:t>labour</a:t>
            </a:r>
            <a:r>
              <a:rPr lang="en-US" sz="2800" dirty="0"/>
              <a:t> market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AU" sz="2800" dirty="0"/>
              <a:t>The visa system enables exploitation:</a:t>
            </a:r>
          </a:p>
          <a:p>
            <a:pPr lvl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AU" sz="2400" dirty="0"/>
              <a:t>20 hour work week restriction for international students</a:t>
            </a:r>
          </a:p>
          <a:p>
            <a:pPr lvl="1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n-AU" sz="2400" dirty="0"/>
              <a:t>88 days of farm work required for working holiday makers</a:t>
            </a:r>
            <a:r>
              <a:rPr lang="en-AU" sz="3200" dirty="0"/>
              <a:t> 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3474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F8D7-8567-5F47-B495-015013544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02624" cy="958551"/>
          </a:xfrm>
        </p:spPr>
        <p:txBody>
          <a:bodyPr>
            <a:normAutofit/>
          </a:bodyPr>
          <a:lstStyle/>
          <a:p>
            <a:r>
              <a:rPr lang="en-AU" b="1" dirty="0"/>
              <a:t>WHY VISA ASSIST?</a:t>
            </a:r>
            <a:endParaRPr lang="en-US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87EFED-8598-9943-A066-12F766D15B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456557"/>
            <a:ext cx="7200800" cy="1656184"/>
          </a:xfrm>
        </p:spPr>
        <p:txBody>
          <a:bodyPr/>
          <a:lstStyle/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Over 70% of migrant workers are victims of wage theft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7C48FD-4E9A-434E-8164-5041707BE4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7585" y="3498891"/>
            <a:ext cx="2336001" cy="21982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CD2E275-360E-5C47-A066-0D8D51C762D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60" r="14107"/>
          <a:stretch/>
        </p:blipFill>
        <p:spPr>
          <a:xfrm>
            <a:off x="227014" y="3638167"/>
            <a:ext cx="2505802" cy="203817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C2FCF98-219A-714B-B584-649CA2C69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124" y="3654762"/>
            <a:ext cx="3718631" cy="204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84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AAE41-590B-D64A-810B-C9EAD4691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2547715"/>
          </a:xfrm>
        </p:spPr>
        <p:txBody>
          <a:bodyPr>
            <a:normAutofit fontScale="90000"/>
          </a:bodyPr>
          <a:lstStyle/>
          <a:p>
            <a:br>
              <a:rPr lang="en-AU" sz="5300" dirty="0"/>
            </a:br>
            <a:br>
              <a:rPr lang="en-AU" sz="5300" dirty="0"/>
            </a:br>
            <a:r>
              <a:rPr lang="en-AU" sz="5300" b="1" dirty="0"/>
              <a:t>WHY DON’T MIGRANT WORKERS JOIN THEIR  UNION… </a:t>
            </a:r>
            <a:br>
              <a:rPr lang="en-AU" sz="5300" dirty="0"/>
            </a:br>
            <a:br>
              <a:rPr lang="en-AU" dirty="0"/>
            </a:br>
            <a:br>
              <a:rPr lang="en-A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55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7AAE-984E-B842-B313-BBD399C97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080120"/>
          </a:xfrm>
        </p:spPr>
        <p:txBody>
          <a:bodyPr>
            <a:normAutofit fontScale="90000"/>
          </a:bodyPr>
          <a:lstStyle/>
          <a:p>
            <a:br>
              <a:rPr lang="en-AU" dirty="0"/>
            </a:br>
            <a:br>
              <a:rPr lang="en-AU" dirty="0"/>
            </a:br>
            <a:r>
              <a:rPr lang="en-AU" b="1" dirty="0"/>
              <a:t>NARE’S STORY </a:t>
            </a:r>
            <a:br>
              <a:rPr lang="en-AU" dirty="0"/>
            </a:br>
            <a:br>
              <a:rPr lang="en-AU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500906-BEB9-E44E-B7F2-699A7985A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6512" y="1268760"/>
            <a:ext cx="9073008" cy="4464496"/>
          </a:xfrm>
        </p:spPr>
        <p:txBody>
          <a:bodyPr>
            <a:normAutofit fontScale="25000" lnSpcReduction="20000"/>
          </a:bodyPr>
          <a:lstStyle/>
          <a:p>
            <a:pPr marL="1143000" indent="-7200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8800" dirty="0" err="1">
                <a:solidFill>
                  <a:schemeClr val="tx1"/>
                </a:solidFill>
              </a:rPr>
              <a:t>Nare</a:t>
            </a:r>
            <a:r>
              <a:rPr lang="en-US" sz="8800" dirty="0">
                <a:solidFill>
                  <a:schemeClr val="tx1"/>
                </a:solidFill>
              </a:rPr>
              <a:t> chose to come to Australia to do an internship to improve his culinary skills</a:t>
            </a:r>
          </a:p>
          <a:p>
            <a:pPr marL="1143000" indent="-7200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8800" dirty="0">
                <a:solidFill>
                  <a:schemeClr val="tx1"/>
                </a:solidFill>
              </a:rPr>
              <a:t>He signed a contract with Australian Internships to work for the Escarpment Group.  </a:t>
            </a:r>
          </a:p>
          <a:p>
            <a:pPr marL="1143000" indent="-7200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8800" dirty="0">
                <a:solidFill>
                  <a:schemeClr val="tx1"/>
                </a:solidFill>
              </a:rPr>
              <a:t>Once in Australia, he was asked to sign a new contract</a:t>
            </a:r>
          </a:p>
          <a:p>
            <a:pPr marL="1143000" indent="-7200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8800" dirty="0" err="1">
                <a:solidFill>
                  <a:schemeClr val="tx1"/>
                </a:solidFill>
              </a:rPr>
              <a:t>Nari</a:t>
            </a:r>
            <a:r>
              <a:rPr lang="en-US" sz="8800" dirty="0">
                <a:solidFill>
                  <a:schemeClr val="tx1"/>
                </a:solidFill>
              </a:rPr>
              <a:t> complained that he was now required to pay above-market rent for accommodation in the hotel, but not allowed to rent elsewhere</a:t>
            </a:r>
          </a:p>
          <a:p>
            <a:pPr marL="1143000" indent="-7200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8800" dirty="0">
                <a:solidFill>
                  <a:schemeClr val="tx1"/>
                </a:solidFill>
              </a:rPr>
              <a:t>He was never paid overtime, despite often having to extended shifts</a:t>
            </a:r>
          </a:p>
          <a:p>
            <a:pPr marL="1143000" indent="-720000" algn="just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sz="8800" dirty="0" err="1">
                <a:solidFill>
                  <a:schemeClr val="tx1"/>
                </a:solidFill>
              </a:rPr>
              <a:t>Nare</a:t>
            </a:r>
            <a:r>
              <a:rPr lang="en-US" sz="8800" dirty="0">
                <a:solidFill>
                  <a:schemeClr val="tx1"/>
                </a:solidFill>
              </a:rPr>
              <a:t> lost his job</a:t>
            </a:r>
          </a:p>
          <a:p>
            <a:pPr marL="457200" indent="-457200" algn="just">
              <a:spcBef>
                <a:spcPts val="1200"/>
              </a:spcBef>
              <a:buFont typeface="Wingdings" panose="05000000000000000000" pitchFamily="2" charset="2"/>
              <a:buChar char="Ø"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30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F2891-EEB0-3543-9242-A8FB34560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b="1" dirty="0"/>
              <a:t>HOW VISA ASSIST HELPED NARE?</a:t>
            </a: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27FA0-AD82-E440-BEEA-2298C9EE6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334096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The termination of his internship lead to visa cancellation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Student visa application was rejected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n-US" sz="2400" dirty="0"/>
              <a:t>Visa Assist helped </a:t>
            </a:r>
            <a:r>
              <a:rPr lang="en-US" sz="2400" dirty="0" err="1"/>
              <a:t>Nare</a:t>
            </a:r>
            <a:r>
              <a:rPr lang="en-US" sz="2400" dirty="0"/>
              <a:t> with the appeal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2400" dirty="0">
                <a:hlinkClick r:id="rId3"/>
              </a:rPr>
              <a:t>https://</a:t>
            </a:r>
            <a:r>
              <a:rPr lang="en-US" sz="2400" dirty="0" err="1">
                <a:hlinkClick r:id="rId3"/>
              </a:rPr>
              <a:t>drive.google.com</a:t>
            </a:r>
            <a:r>
              <a:rPr lang="en-US" sz="2400" dirty="0">
                <a:hlinkClick r:id="rId3"/>
              </a:rPr>
              <a:t>/file/d/1j9PO4_H-rezedTPXv9NCmfOX3Cgau6vs/view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4616609"/>
      </p:ext>
    </p:extLst>
  </p:cSld>
  <p:clrMapOvr>
    <a:masterClrMapping/>
  </p:clrMapOvr>
</p:sld>
</file>

<file path=ppt/theme/theme1.xml><?xml version="1.0" encoding="utf-8"?>
<a:theme xmlns:a="http://schemas.openxmlformats.org/drawingml/2006/main" name="Unions NSW -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Unions NSW - Presentation Template</Template>
  <TotalTime>1811</TotalTime>
  <Words>269</Words>
  <Application>Microsoft Office PowerPoint</Application>
  <PresentationFormat>On-screen Show (4:3)</PresentationFormat>
  <Paragraphs>42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Unions NSW - Presentation Template</vt:lpstr>
      <vt:lpstr> </vt:lpstr>
      <vt:lpstr>VISA ASSIST </vt:lpstr>
      <vt:lpstr>VISA ASSIST </vt:lpstr>
      <vt:lpstr>WHY VISA ASSIST? </vt:lpstr>
      <vt:lpstr>WHY VISA ASSIST?</vt:lpstr>
      <vt:lpstr>  WHY DON’T MIGRANT WORKERS JOIN THEIR  UNION…    </vt:lpstr>
      <vt:lpstr>  NARE’S STORY   </vt:lpstr>
      <vt:lpstr>  HOW VISA ASSIST HELPED NARE?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Women at Work Your Rights at Work</dc:title>
  <dc:creator>Kate Minter</dc:creator>
  <cp:lastModifiedBy>Diane Ridley</cp:lastModifiedBy>
  <cp:revision>191</cp:revision>
  <dcterms:created xsi:type="dcterms:W3CDTF">2010-05-13T05:44:25Z</dcterms:created>
  <dcterms:modified xsi:type="dcterms:W3CDTF">2019-10-28T11:28:02Z</dcterms:modified>
</cp:coreProperties>
</file>