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2" r:id="rId2"/>
    <p:sldId id="263" r:id="rId3"/>
    <p:sldId id="268" r:id="rId4"/>
    <p:sldId id="257" r:id="rId5"/>
    <p:sldId id="258" r:id="rId6"/>
    <p:sldId id="259" r:id="rId7"/>
    <p:sldId id="260" r:id="rId8"/>
    <p:sldId id="256" r:id="rId9"/>
    <p:sldId id="261" r:id="rId10"/>
    <p:sldId id="265" r:id="rId11"/>
    <p:sldId id="266" r:id="rId12"/>
    <p:sldId id="274" r:id="rId13"/>
    <p:sldId id="275" r:id="rId14"/>
    <p:sldId id="267" r:id="rId15"/>
    <p:sldId id="276" r:id="rId16"/>
    <p:sldId id="271" r:id="rId17"/>
    <p:sldId id="272" r:id="rId18"/>
    <p:sldId id="273" r:id="rId19"/>
    <p:sldId id="278" r:id="rId20"/>
    <p:sldId id="277" r:id="rId21"/>
    <p:sldId id="279" r:id="rId22"/>
    <p:sldId id="280" r:id="rId23"/>
    <p:sldId id="283" r:id="rId24"/>
    <p:sldId id="281" r:id="rId25"/>
    <p:sldId id="285" r:id="rId26"/>
    <p:sldId id="282" r:id="rId27"/>
    <p:sldId id="284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ims.LT21729\Documents\Wages%20Book%20Upda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ms.LT21729\Documents\ISA%20Wage%20Super%20NI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ims.LT21729\Documents\Australia%20GHG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62190869836285"/>
          <c:y val="4.4773145796291595E-2"/>
          <c:w val="0.83345221326806285"/>
          <c:h val="0.88486061722123444"/>
        </c:manualLayout>
      </c:layout>
      <c:lineChart>
        <c:grouping val="standard"/>
        <c:varyColors val="0"/>
        <c:ser>
          <c:idx val="0"/>
          <c:order val="0"/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'AWE pre-2012'!$B$33:$B$106</c:f>
              <c:strCache>
                <c:ptCount val="73"/>
                <c:pt idx="0">
                  <c:v>2000</c:v>
                </c:pt>
                <c:pt idx="8">
                  <c:v>2002</c:v>
                </c:pt>
                <c:pt idx="16">
                  <c:v>2004</c:v>
                </c:pt>
                <c:pt idx="24">
                  <c:v>2006</c:v>
                </c:pt>
                <c:pt idx="32">
                  <c:v>2008</c:v>
                </c:pt>
                <c:pt idx="40">
                  <c:v>2010</c:v>
                </c:pt>
                <c:pt idx="48">
                  <c:v>2012</c:v>
                </c:pt>
                <c:pt idx="56">
                  <c:v>2014</c:v>
                </c:pt>
                <c:pt idx="64">
                  <c:v>2016</c:v>
                </c:pt>
                <c:pt idx="72">
                  <c:v>2018</c:v>
                </c:pt>
              </c:strCache>
            </c:strRef>
          </c:cat>
          <c:val>
            <c:numRef>
              <c:f>'Real GDP'!$DV$173:$DV$245</c:f>
              <c:numCache>
                <c:formatCode>#,##0.00</c:formatCode>
                <c:ptCount val="73"/>
                <c:pt idx="0">
                  <c:v>100</c:v>
                </c:pt>
                <c:pt idx="1">
                  <c:v>100.50570560938385</c:v>
                </c:pt>
                <c:pt idx="2">
                  <c:v>99.671492332895113</c:v>
                </c:pt>
                <c:pt idx="3">
                  <c:v>101.1541571235002</c:v>
                </c:pt>
                <c:pt idx="4">
                  <c:v>102.15905689617753</c:v>
                </c:pt>
                <c:pt idx="5">
                  <c:v>102.90151566953494</c:v>
                </c:pt>
                <c:pt idx="6">
                  <c:v>104.09968514480438</c:v>
                </c:pt>
                <c:pt idx="7">
                  <c:v>104.99781902426746</c:v>
                </c:pt>
                <c:pt idx="8">
                  <c:v>105.11234182368079</c:v>
                </c:pt>
                <c:pt idx="9">
                  <c:v>106.69667318315692</c:v>
                </c:pt>
                <c:pt idx="10">
                  <c:v>106.43002045982364</c:v>
                </c:pt>
                <c:pt idx="11">
                  <c:v>106.33387462170438</c:v>
                </c:pt>
                <c:pt idx="12">
                  <c:v>105.36771453869862</c:v>
                </c:pt>
                <c:pt idx="13">
                  <c:v>106.0278650864124</c:v>
                </c:pt>
                <c:pt idx="14">
                  <c:v>107.66838290134446</c:v>
                </c:pt>
                <c:pt idx="15">
                  <c:v>108.84674320808901</c:v>
                </c:pt>
                <c:pt idx="16">
                  <c:v>109.33135617909564</c:v>
                </c:pt>
                <c:pt idx="17">
                  <c:v>109.61938424202604</c:v>
                </c:pt>
                <c:pt idx="18">
                  <c:v>110.29295271213215</c:v>
                </c:pt>
                <c:pt idx="19">
                  <c:v>109.41418814027683</c:v>
                </c:pt>
                <c:pt idx="20">
                  <c:v>108.54172209624065</c:v>
                </c:pt>
                <c:pt idx="21">
                  <c:v>108.56191321106795</c:v>
                </c:pt>
                <c:pt idx="22">
                  <c:v>109.4660306353305</c:v>
                </c:pt>
                <c:pt idx="23">
                  <c:v>110.62168221993292</c:v>
                </c:pt>
                <c:pt idx="24">
                  <c:v>110.8169194338859</c:v>
                </c:pt>
                <c:pt idx="25">
                  <c:v>109.7868134306528</c:v>
                </c:pt>
                <c:pt idx="26">
                  <c:v>110.03913805991775</c:v>
                </c:pt>
                <c:pt idx="27">
                  <c:v>110.5549355769776</c:v>
                </c:pt>
                <c:pt idx="28">
                  <c:v>112.06591664717524</c:v>
                </c:pt>
                <c:pt idx="29">
                  <c:v>111.17772226114498</c:v>
                </c:pt>
                <c:pt idx="30">
                  <c:v>111.98155687194873</c:v>
                </c:pt>
                <c:pt idx="31">
                  <c:v>111.10422405525129</c:v>
                </c:pt>
                <c:pt idx="32">
                  <c:v>111.88238829752936</c:v>
                </c:pt>
                <c:pt idx="33">
                  <c:v>111.25371669247637</c:v>
                </c:pt>
                <c:pt idx="34">
                  <c:v>111.35544402847393</c:v>
                </c:pt>
                <c:pt idx="35">
                  <c:v>111.64199169811778</c:v>
                </c:pt>
                <c:pt idx="36">
                  <c:v>113.30814208421174</c:v>
                </c:pt>
                <c:pt idx="37">
                  <c:v>115.12939120175025</c:v>
                </c:pt>
                <c:pt idx="38">
                  <c:v>115.49089822439278</c:v>
                </c:pt>
                <c:pt idx="39">
                  <c:v>114.99738928317822</c:v>
                </c:pt>
                <c:pt idx="40">
                  <c:v>114.87273811335092</c:v>
                </c:pt>
                <c:pt idx="41">
                  <c:v>114.3576620205321</c:v>
                </c:pt>
                <c:pt idx="42">
                  <c:v>114.46600486452721</c:v>
                </c:pt>
                <c:pt idx="43">
                  <c:v>114.75577741693515</c:v>
                </c:pt>
                <c:pt idx="44">
                  <c:v>113.72087406638913</c:v>
                </c:pt>
                <c:pt idx="45">
                  <c:v>115.69350411128079</c:v>
                </c:pt>
                <c:pt idx="46">
                  <c:v>116.26524181245084</c:v>
                </c:pt>
                <c:pt idx="47">
                  <c:v>117.13824230164866</c:v>
                </c:pt>
                <c:pt idx="48">
                  <c:v>118.2235962353593</c:v>
                </c:pt>
                <c:pt idx="49">
                  <c:v>119.09836361317141</c:v>
                </c:pt>
                <c:pt idx="50">
                  <c:v>119.67770995874393</c:v>
                </c:pt>
                <c:pt idx="51">
                  <c:v>119.96472130166349</c:v>
                </c:pt>
                <c:pt idx="52">
                  <c:v>120.08437676501191</c:v>
                </c:pt>
                <c:pt idx="53">
                  <c:v>120.28942687903009</c:v>
                </c:pt>
                <c:pt idx="54">
                  <c:v>120.71241126937082</c:v>
                </c:pt>
                <c:pt idx="55">
                  <c:v>122.4227589192914</c:v>
                </c:pt>
                <c:pt idx="56">
                  <c:v>123.01249634039276</c:v>
                </c:pt>
                <c:pt idx="57">
                  <c:v>123.3373746147858</c:v>
                </c:pt>
                <c:pt idx="58">
                  <c:v>123.56662789776331</c:v>
                </c:pt>
                <c:pt idx="59">
                  <c:v>124.51507858893245</c:v>
                </c:pt>
                <c:pt idx="60">
                  <c:v>123.77335979998362</c:v>
                </c:pt>
                <c:pt idx="61">
                  <c:v>123.8618219960027</c:v>
                </c:pt>
                <c:pt idx="62">
                  <c:v>124.57739140539539</c:v>
                </c:pt>
                <c:pt idx="63">
                  <c:v>124.44018247041477</c:v>
                </c:pt>
                <c:pt idx="64">
                  <c:v>125.04533567289909</c:v>
                </c:pt>
                <c:pt idx="65">
                  <c:v>126.93167750005306</c:v>
                </c:pt>
                <c:pt idx="66">
                  <c:v>125.75594140772944</c:v>
                </c:pt>
                <c:pt idx="67">
                  <c:v>126.35246641827275</c:v>
                </c:pt>
                <c:pt idx="68">
                  <c:v>125.98245943730733</c:v>
                </c:pt>
                <c:pt idx="69">
                  <c:v>126.11626628551677</c:v>
                </c:pt>
                <c:pt idx="70">
                  <c:v>125.87120000556997</c:v>
                </c:pt>
                <c:pt idx="71">
                  <c:v>125.32376112184467</c:v>
                </c:pt>
                <c:pt idx="72">
                  <c:v>127.13055870405657</c:v>
                </c:pt>
              </c:numCache>
            </c:numRef>
          </c:val>
          <c:smooth val="0"/>
        </c:ser>
        <c:ser>
          <c:idx val="2"/>
          <c:order val="1"/>
          <c:spPr>
            <a:ln w="76200">
              <a:solidFill>
                <a:srgbClr val="C00000"/>
              </a:solidFill>
              <a:prstDash val="sysDot"/>
            </a:ln>
          </c:spPr>
          <c:marker>
            <c:symbol val="none"/>
          </c:marker>
          <c:val>
            <c:numRef>
              <c:f>CPI!$I$217:$I$290</c:f>
              <c:numCache>
                <c:formatCode>0.00</c:formatCode>
                <c:ptCount val="74"/>
                <c:pt idx="0">
                  <c:v>100</c:v>
                </c:pt>
                <c:pt idx="1">
                  <c:v>100.25573570141815</c:v>
                </c:pt>
                <c:pt idx="2">
                  <c:v>100.26177921447703</c:v>
                </c:pt>
                <c:pt idx="3">
                  <c:v>100.94493748785389</c:v>
                </c:pt>
                <c:pt idx="4">
                  <c:v>100.79927139362461</c:v>
                </c:pt>
                <c:pt idx="5">
                  <c:v>100.92694471967249</c:v>
                </c:pt>
                <c:pt idx="6">
                  <c:v>101.32598546460683</c:v>
                </c:pt>
                <c:pt idx="7">
                  <c:v>101.18094951345842</c:v>
                </c:pt>
                <c:pt idx="8">
                  <c:v>101.03858176640475</c:v>
                </c:pt>
                <c:pt idx="9">
                  <c:v>101.16225263096655</c:v>
                </c:pt>
                <c:pt idx="10">
                  <c:v>101.28263960050228</c:v>
                </c:pt>
                <c:pt idx="11">
                  <c:v>101.53167313752276</c:v>
                </c:pt>
                <c:pt idx="12">
                  <c:v>101.25795393812407</c:v>
                </c:pt>
                <c:pt idx="13">
                  <c:v>102.15004394451654</c:v>
                </c:pt>
                <c:pt idx="14">
                  <c:v>102.3891868478602</c:v>
                </c:pt>
                <c:pt idx="15">
                  <c:v>102.75093783681642</c:v>
                </c:pt>
                <c:pt idx="16">
                  <c:v>102.85493612764749</c:v>
                </c:pt>
                <c:pt idx="17">
                  <c:v>103.08881335664968</c:v>
                </c:pt>
                <c:pt idx="18">
                  <c:v>103.69528218406441</c:v>
                </c:pt>
                <c:pt idx="19">
                  <c:v>103.78135920873639</c:v>
                </c:pt>
                <c:pt idx="20">
                  <c:v>104.37181200994783</c:v>
                </c:pt>
                <c:pt idx="21">
                  <c:v>104.7084229801642</c:v>
                </c:pt>
                <c:pt idx="22">
                  <c:v>104.78302706024598</c:v>
                </c:pt>
                <c:pt idx="23">
                  <c:v>105.11197173980169</c:v>
                </c:pt>
                <c:pt idx="24">
                  <c:v>105.42413586466219</c:v>
                </c:pt>
                <c:pt idx="25">
                  <c:v>104.8762585892127</c:v>
                </c:pt>
                <c:pt idx="26">
                  <c:v>104.95220075009493</c:v>
                </c:pt>
                <c:pt idx="27">
                  <c:v>105.98440657600091</c:v>
                </c:pt>
                <c:pt idx="28">
                  <c:v>107.02233874051016</c:v>
                </c:pt>
                <c:pt idx="29">
                  <c:v>106.82811274190631</c:v>
                </c:pt>
                <c:pt idx="30">
                  <c:v>107.35615592569437</c:v>
                </c:pt>
                <c:pt idx="31">
                  <c:v>107.04145208632916</c:v>
                </c:pt>
                <c:pt idx="32">
                  <c:v>106.73440696871846</c:v>
                </c:pt>
                <c:pt idx="33">
                  <c:v>106.64601908503732</c:v>
                </c:pt>
                <c:pt idx="34">
                  <c:v>106.57411245540473</c:v>
                </c:pt>
                <c:pt idx="35">
                  <c:v>107.65389069710083</c:v>
                </c:pt>
                <c:pt idx="36">
                  <c:v>108.74312429421067</c:v>
                </c:pt>
                <c:pt idx="37">
                  <c:v>108.91107766495945</c:v>
                </c:pt>
                <c:pt idx="38">
                  <c:v>108.63099205370072</c:v>
                </c:pt>
                <c:pt idx="39">
                  <c:v>108.55781933943496</c:v>
                </c:pt>
                <c:pt idx="40">
                  <c:v>108.80988857938721</c:v>
                </c:pt>
                <c:pt idx="41">
                  <c:v>108.9633754165189</c:v>
                </c:pt>
                <c:pt idx="42">
                  <c:v>109.42611593985139</c:v>
                </c:pt>
                <c:pt idx="43">
                  <c:v>109.88313183815296</c:v>
                </c:pt>
                <c:pt idx="44">
                  <c:v>109.44711346370191</c:v>
                </c:pt>
                <c:pt idx="45">
                  <c:v>109.15046551487156</c:v>
                </c:pt>
                <c:pt idx="46">
                  <c:v>109.71543320770114</c:v>
                </c:pt>
                <c:pt idx="47">
                  <c:v>110.4966582181067</c:v>
                </c:pt>
                <c:pt idx="48">
                  <c:v>111.59762129817841</c:v>
                </c:pt>
                <c:pt idx="49">
                  <c:v>111.92626699372224</c:v>
                </c:pt>
                <c:pt idx="50">
                  <c:v>111.60018259381926</c:v>
                </c:pt>
                <c:pt idx="51">
                  <c:v>111.94675023212632</c:v>
                </c:pt>
                <c:pt idx="52">
                  <c:v>112.29061031075909</c:v>
                </c:pt>
                <c:pt idx="53">
                  <c:v>112.42516736101527</c:v>
                </c:pt>
                <c:pt idx="54">
                  <c:v>112.01675598724938</c:v>
                </c:pt>
                <c:pt idx="55">
                  <c:v>111.92484163533962</c:v>
                </c:pt>
                <c:pt idx="56">
                  <c:v>112.035290682002</c:v>
                </c:pt>
                <c:pt idx="57">
                  <c:v>111.86156566438876</c:v>
                </c:pt>
                <c:pt idx="58">
                  <c:v>112.30953285624072</c:v>
                </c:pt>
                <c:pt idx="59">
                  <c:v>112.75581754220778</c:v>
                </c:pt>
                <c:pt idx="60">
                  <c:v>113.09443627220853</c:v>
                </c:pt>
                <c:pt idx="61">
                  <c:v>112.70639064977257</c:v>
                </c:pt>
                <c:pt idx="62">
                  <c:v>113.25110852140301</c:v>
                </c:pt>
                <c:pt idx="63">
                  <c:v>113.28219739349844</c:v>
                </c:pt>
                <c:pt idx="64">
                  <c:v>113.94135357508792</c:v>
                </c:pt>
                <c:pt idx="65">
                  <c:v>113.86440198467969</c:v>
                </c:pt>
                <c:pt idx="66">
                  <c:v>113.80092102949388</c:v>
                </c:pt>
                <c:pt idx="67">
                  <c:v>113.82908149027611</c:v>
                </c:pt>
                <c:pt idx="68">
                  <c:v>113.7413970430684</c:v>
                </c:pt>
                <c:pt idx="69">
                  <c:v>113.87210867779703</c:v>
                </c:pt>
                <c:pt idx="70">
                  <c:v>114.00188078595083</c:v>
                </c:pt>
                <c:pt idx="71">
                  <c:v>113.91429068842022</c:v>
                </c:pt>
                <c:pt idx="72">
                  <c:v>113.73906864429195</c:v>
                </c:pt>
                <c:pt idx="73">
                  <c:v>113.84274499873388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78080"/>
        <c:axId val="35507200"/>
      </c:lineChart>
      <c:catAx>
        <c:axId val="33678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35507200"/>
        <c:crosses val="autoZero"/>
        <c:auto val="1"/>
        <c:lblAlgn val="ctr"/>
        <c:lblOffset val="100"/>
        <c:noMultiLvlLbl val="0"/>
      </c:catAx>
      <c:valAx>
        <c:axId val="35507200"/>
        <c:scaling>
          <c:orientation val="minMax"/>
          <c:max val="140"/>
          <c:min val="9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/>
                  <a:t>Real Productivity and Wages</a:t>
                </a:r>
                <a:r>
                  <a:rPr lang="en-US" sz="2000" baseline="0"/>
                  <a:t> (Q1 2000 = 100)</a:t>
                </a:r>
                <a:endParaRPr lang="en-US" sz="200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3678080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96912739280023"/>
          <c:y val="3.4692500635001268E-2"/>
          <c:w val="0.82675029440967962"/>
          <c:h val="0.87738061976123949"/>
        </c:manualLayout>
      </c:layout>
      <c:lineChart>
        <c:grouping val="standard"/>
        <c:varyColors val="0"/>
        <c:ser>
          <c:idx val="0"/>
          <c:order val="0"/>
          <c:spPr>
            <a:ln w="63500"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NIA!$B$114:$B$251</c:f>
              <c:numCache>
                <c:formatCode>General</c:formatCode>
                <c:ptCount val="138"/>
                <c:pt idx="0">
                  <c:v>1985</c:v>
                </c:pt>
                <c:pt idx="20">
                  <c:v>1990</c:v>
                </c:pt>
                <c:pt idx="40">
                  <c:v>1995</c:v>
                </c:pt>
                <c:pt idx="60">
                  <c:v>2000</c:v>
                </c:pt>
                <c:pt idx="80">
                  <c:v>2005</c:v>
                </c:pt>
                <c:pt idx="100">
                  <c:v>2010</c:v>
                </c:pt>
                <c:pt idx="120">
                  <c:v>2015</c:v>
                </c:pt>
                <c:pt idx="136">
                  <c:v>2019</c:v>
                </c:pt>
              </c:numCache>
            </c:numRef>
          </c:cat>
          <c:val>
            <c:numRef>
              <c:f>NIA!$Q$114:$Q$251</c:f>
              <c:numCache>
                <c:formatCode>0;\-0;0;@</c:formatCode>
                <c:ptCount val="138"/>
                <c:pt idx="0">
                  <c:v>47.86</c:v>
                </c:pt>
                <c:pt idx="1">
                  <c:v>49.496000000000002</c:v>
                </c:pt>
                <c:pt idx="2">
                  <c:v>53.216000000000001</c:v>
                </c:pt>
                <c:pt idx="3">
                  <c:v>48.624000000000002</c:v>
                </c:pt>
                <c:pt idx="4">
                  <c:v>52.08</c:v>
                </c:pt>
                <c:pt idx="5">
                  <c:v>52.768000000000001</c:v>
                </c:pt>
                <c:pt idx="6">
                  <c:v>52.148000000000003</c:v>
                </c:pt>
                <c:pt idx="7">
                  <c:v>57.591999999999999</c:v>
                </c:pt>
                <c:pt idx="8">
                  <c:v>60.155999999999999</c:v>
                </c:pt>
                <c:pt idx="9">
                  <c:v>64.040000000000006</c:v>
                </c:pt>
                <c:pt idx="10">
                  <c:v>67.768000000000001</c:v>
                </c:pt>
                <c:pt idx="11">
                  <c:v>70.483999999999995</c:v>
                </c:pt>
                <c:pt idx="12">
                  <c:v>72.168000000000006</c:v>
                </c:pt>
                <c:pt idx="13">
                  <c:v>74.975999999999999</c:v>
                </c:pt>
                <c:pt idx="14">
                  <c:v>78.319999999999993</c:v>
                </c:pt>
                <c:pt idx="15">
                  <c:v>78.983999999999995</c:v>
                </c:pt>
                <c:pt idx="16">
                  <c:v>81.400000000000006</c:v>
                </c:pt>
                <c:pt idx="17">
                  <c:v>85.38</c:v>
                </c:pt>
                <c:pt idx="18">
                  <c:v>85.591999999999999</c:v>
                </c:pt>
                <c:pt idx="19">
                  <c:v>85.7</c:v>
                </c:pt>
                <c:pt idx="20">
                  <c:v>86.028000000000006</c:v>
                </c:pt>
                <c:pt idx="21">
                  <c:v>84.42</c:v>
                </c:pt>
                <c:pt idx="22">
                  <c:v>83.331999999999994</c:v>
                </c:pt>
                <c:pt idx="23">
                  <c:v>88.536000000000001</c:v>
                </c:pt>
                <c:pt idx="24">
                  <c:v>81.323999999999998</c:v>
                </c:pt>
                <c:pt idx="25">
                  <c:v>78.847999999999999</c:v>
                </c:pt>
                <c:pt idx="26">
                  <c:v>84.287999999999997</c:v>
                </c:pt>
                <c:pt idx="27">
                  <c:v>85.808000000000007</c:v>
                </c:pt>
                <c:pt idx="28">
                  <c:v>90.731999999999999</c:v>
                </c:pt>
                <c:pt idx="29">
                  <c:v>89.847999999999999</c:v>
                </c:pt>
                <c:pt idx="30">
                  <c:v>89.86</c:v>
                </c:pt>
                <c:pt idx="31">
                  <c:v>97.748000000000005</c:v>
                </c:pt>
                <c:pt idx="32">
                  <c:v>98.156000000000006</c:v>
                </c:pt>
                <c:pt idx="33">
                  <c:v>104.372</c:v>
                </c:pt>
                <c:pt idx="34">
                  <c:v>103.36799999999999</c:v>
                </c:pt>
                <c:pt idx="35">
                  <c:v>104.72799999999999</c:v>
                </c:pt>
                <c:pt idx="36">
                  <c:v>108.892</c:v>
                </c:pt>
                <c:pt idx="37">
                  <c:v>106.61199999999999</c:v>
                </c:pt>
                <c:pt idx="38">
                  <c:v>110.372</c:v>
                </c:pt>
                <c:pt idx="39">
                  <c:v>111.51600000000001</c:v>
                </c:pt>
                <c:pt idx="40">
                  <c:v>112.876</c:v>
                </c:pt>
                <c:pt idx="41">
                  <c:v>111.58</c:v>
                </c:pt>
                <c:pt idx="42">
                  <c:v>116.392</c:v>
                </c:pt>
                <c:pt idx="43">
                  <c:v>119.04</c:v>
                </c:pt>
                <c:pt idx="44">
                  <c:v>120.48</c:v>
                </c:pt>
                <c:pt idx="45">
                  <c:v>119.77200000000001</c:v>
                </c:pt>
                <c:pt idx="46">
                  <c:v>119.324</c:v>
                </c:pt>
                <c:pt idx="47">
                  <c:v>116.8</c:v>
                </c:pt>
                <c:pt idx="48">
                  <c:v>116.8</c:v>
                </c:pt>
                <c:pt idx="49">
                  <c:v>122.336</c:v>
                </c:pt>
                <c:pt idx="50">
                  <c:v>125.136</c:v>
                </c:pt>
                <c:pt idx="51">
                  <c:v>126.08799999999999</c:v>
                </c:pt>
                <c:pt idx="52">
                  <c:v>130.00399999999999</c:v>
                </c:pt>
                <c:pt idx="53">
                  <c:v>129.44</c:v>
                </c:pt>
                <c:pt idx="54">
                  <c:v>131.02799999999999</c:v>
                </c:pt>
                <c:pt idx="55">
                  <c:v>135.672</c:v>
                </c:pt>
                <c:pt idx="56">
                  <c:v>139.39599999999999</c:v>
                </c:pt>
                <c:pt idx="57">
                  <c:v>133.696</c:v>
                </c:pt>
                <c:pt idx="58">
                  <c:v>136.82400000000001</c:v>
                </c:pt>
                <c:pt idx="59">
                  <c:v>146.17599999999999</c:v>
                </c:pt>
                <c:pt idx="60">
                  <c:v>156.036</c:v>
                </c:pt>
                <c:pt idx="61">
                  <c:v>160.02000000000001</c:v>
                </c:pt>
                <c:pt idx="62">
                  <c:v>163.804</c:v>
                </c:pt>
                <c:pt idx="63">
                  <c:v>158.13999999999999</c:v>
                </c:pt>
                <c:pt idx="64">
                  <c:v>160.428</c:v>
                </c:pt>
                <c:pt idx="65">
                  <c:v>154.22</c:v>
                </c:pt>
                <c:pt idx="66">
                  <c:v>161.988</c:v>
                </c:pt>
                <c:pt idx="67">
                  <c:v>164.62</c:v>
                </c:pt>
                <c:pt idx="68">
                  <c:v>166.29599999999999</c:v>
                </c:pt>
                <c:pt idx="69">
                  <c:v>170.53200000000001</c:v>
                </c:pt>
                <c:pt idx="70">
                  <c:v>179.184</c:v>
                </c:pt>
                <c:pt idx="71">
                  <c:v>185.74</c:v>
                </c:pt>
                <c:pt idx="72">
                  <c:v>185.56</c:v>
                </c:pt>
                <c:pt idx="73">
                  <c:v>188.53200000000001</c:v>
                </c:pt>
                <c:pt idx="74">
                  <c:v>193.24799999999999</c:v>
                </c:pt>
                <c:pt idx="75">
                  <c:v>198.24799999999999</c:v>
                </c:pt>
                <c:pt idx="76">
                  <c:v>198.44</c:v>
                </c:pt>
                <c:pt idx="77">
                  <c:v>199.13200000000001</c:v>
                </c:pt>
                <c:pt idx="78">
                  <c:v>202.708</c:v>
                </c:pt>
                <c:pt idx="79">
                  <c:v>208.88399999999999</c:v>
                </c:pt>
                <c:pt idx="80">
                  <c:v>215.89599999999999</c:v>
                </c:pt>
                <c:pt idx="81">
                  <c:v>213.99600000000001</c:v>
                </c:pt>
                <c:pt idx="82">
                  <c:v>230.52799999999999</c:v>
                </c:pt>
                <c:pt idx="83">
                  <c:v>239.548</c:v>
                </c:pt>
                <c:pt idx="84">
                  <c:v>242.33600000000001</c:v>
                </c:pt>
                <c:pt idx="85">
                  <c:v>242.34399999999999</c:v>
                </c:pt>
                <c:pt idx="86">
                  <c:v>259.35599999999999</c:v>
                </c:pt>
                <c:pt idx="87">
                  <c:v>267.87599999999998</c:v>
                </c:pt>
                <c:pt idx="88">
                  <c:v>275.28800000000001</c:v>
                </c:pt>
                <c:pt idx="89">
                  <c:v>271.65199999999999</c:v>
                </c:pt>
                <c:pt idx="90">
                  <c:v>271.84399999999999</c:v>
                </c:pt>
                <c:pt idx="91">
                  <c:v>275.58800000000002</c:v>
                </c:pt>
                <c:pt idx="92">
                  <c:v>283.18799999999999</c:v>
                </c:pt>
                <c:pt idx="93">
                  <c:v>301.34800000000001</c:v>
                </c:pt>
                <c:pt idx="94">
                  <c:v>335.54399999999998</c:v>
                </c:pt>
                <c:pt idx="95">
                  <c:v>328.68400000000003</c:v>
                </c:pt>
                <c:pt idx="96">
                  <c:v>337.33199999999999</c:v>
                </c:pt>
                <c:pt idx="97">
                  <c:v>317.5</c:v>
                </c:pt>
                <c:pt idx="98">
                  <c:v>308.21600000000001</c:v>
                </c:pt>
                <c:pt idx="99">
                  <c:v>319.64400000000001</c:v>
                </c:pt>
                <c:pt idx="100">
                  <c:v>323.58</c:v>
                </c:pt>
                <c:pt idx="101">
                  <c:v>356.23200000000003</c:v>
                </c:pt>
                <c:pt idx="102">
                  <c:v>355.916</c:v>
                </c:pt>
                <c:pt idx="103">
                  <c:v>366.54</c:v>
                </c:pt>
                <c:pt idx="104">
                  <c:v>353.31200000000001</c:v>
                </c:pt>
                <c:pt idx="105">
                  <c:v>379.04399999999998</c:v>
                </c:pt>
                <c:pt idx="106">
                  <c:v>396.91199999999998</c:v>
                </c:pt>
                <c:pt idx="107">
                  <c:v>392.12799999999999</c:v>
                </c:pt>
                <c:pt idx="108">
                  <c:v>379.62400000000002</c:v>
                </c:pt>
                <c:pt idx="109">
                  <c:v>381.5</c:v>
                </c:pt>
                <c:pt idx="110">
                  <c:v>381.35599999999999</c:v>
                </c:pt>
                <c:pt idx="111">
                  <c:v>378.13200000000001</c:v>
                </c:pt>
                <c:pt idx="112">
                  <c:v>380.476</c:v>
                </c:pt>
                <c:pt idx="113">
                  <c:v>390.89600000000002</c:v>
                </c:pt>
                <c:pt idx="114">
                  <c:v>390.34</c:v>
                </c:pt>
                <c:pt idx="115">
                  <c:v>400.34</c:v>
                </c:pt>
                <c:pt idx="116">
                  <c:v>399.15600000000001</c:v>
                </c:pt>
                <c:pt idx="117">
                  <c:v>390.34</c:v>
                </c:pt>
                <c:pt idx="118">
                  <c:v>377.55599999999998</c:v>
                </c:pt>
                <c:pt idx="119">
                  <c:v>377.64800000000002</c:v>
                </c:pt>
                <c:pt idx="120">
                  <c:v>373.38400000000001</c:v>
                </c:pt>
                <c:pt idx="121">
                  <c:v>369.65199999999999</c:v>
                </c:pt>
                <c:pt idx="122">
                  <c:v>370.584</c:v>
                </c:pt>
                <c:pt idx="123">
                  <c:v>370.98</c:v>
                </c:pt>
                <c:pt idx="124">
                  <c:v>365.36</c:v>
                </c:pt>
                <c:pt idx="125">
                  <c:v>371.18400000000003</c:v>
                </c:pt>
                <c:pt idx="126">
                  <c:v>387.06799999999998</c:v>
                </c:pt>
                <c:pt idx="127">
                  <c:v>431.70800000000003</c:v>
                </c:pt>
                <c:pt idx="128">
                  <c:v>452.62799999999999</c:v>
                </c:pt>
                <c:pt idx="129">
                  <c:v>443.79599999999999</c:v>
                </c:pt>
                <c:pt idx="130">
                  <c:v>449.92399999999998</c:v>
                </c:pt>
                <c:pt idx="131">
                  <c:v>450.72800000000001</c:v>
                </c:pt>
                <c:pt idx="132">
                  <c:v>469.51600000000002</c:v>
                </c:pt>
                <c:pt idx="133">
                  <c:v>471.52800000000002</c:v>
                </c:pt>
                <c:pt idx="134">
                  <c:v>482.26400000000001</c:v>
                </c:pt>
                <c:pt idx="135">
                  <c:v>498.98</c:v>
                </c:pt>
                <c:pt idx="136">
                  <c:v>515.89200000000005</c:v>
                </c:pt>
                <c:pt idx="137">
                  <c:v>527.80399999999997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752640"/>
        <c:axId val="38754944"/>
      </c:lineChart>
      <c:catAx>
        <c:axId val="3875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8754944"/>
        <c:crosses val="autoZero"/>
        <c:auto val="1"/>
        <c:lblAlgn val="ctr"/>
        <c:lblOffset val="100"/>
        <c:tickLblSkip val="4"/>
        <c:noMultiLvlLbl val="0"/>
      </c:catAx>
      <c:valAx>
        <c:axId val="38754944"/>
        <c:scaling>
          <c:orientation val="minMax"/>
          <c:max val="6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/>
                  <a:t>Corporate Gross Surplus ($b, annual)</a:t>
                </a:r>
              </a:p>
            </c:rich>
          </c:tx>
          <c:layout>
            <c:manualLayout>
              <c:xMode val="edge"/>
              <c:yMode val="edge"/>
              <c:x val="0"/>
              <c:y val="8.5010001270002536E-2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8752640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/>
              <a:t>The</a:t>
            </a:r>
            <a:r>
              <a:rPr lang="en-US" sz="2800" baseline="0"/>
              <a:t> Fall and Rise of Australian GHG Emissions</a:t>
            </a:r>
            <a:endParaRPr lang="en-US" sz="2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282595265945592"/>
          <c:y val="9.3274066190437821E-2"/>
          <c:w val="0.83889677294944831"/>
          <c:h val="0.78841273951114776"/>
        </c:manualLayout>
      </c:layout>
      <c:lineChart>
        <c:grouping val="standard"/>
        <c:varyColors val="0"/>
        <c:ser>
          <c:idx val="0"/>
          <c:order val="0"/>
          <c:spPr>
            <a:ln w="63500"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'Data Table 1B'!$C$13:$C$77</c:f>
              <c:numCache>
                <c:formatCode>0</c:formatCode>
                <c:ptCount val="65"/>
                <c:pt idx="0">
                  <c:v>2003</c:v>
                </c:pt>
                <c:pt idx="8">
                  <c:v>2005</c:v>
                </c:pt>
                <c:pt idx="16">
                  <c:v>2007</c:v>
                </c:pt>
                <c:pt idx="24">
                  <c:v>2009</c:v>
                </c:pt>
                <c:pt idx="32">
                  <c:v>2011</c:v>
                </c:pt>
                <c:pt idx="40">
                  <c:v>2013</c:v>
                </c:pt>
                <c:pt idx="48">
                  <c:v>2015</c:v>
                </c:pt>
                <c:pt idx="56">
                  <c:v>2017</c:v>
                </c:pt>
                <c:pt idx="64">
                  <c:v>2019</c:v>
                </c:pt>
              </c:numCache>
            </c:numRef>
          </c:cat>
          <c:val>
            <c:numRef>
              <c:f>'Data Table 1B'!$O$13:$O$77</c:f>
              <c:numCache>
                <c:formatCode>#,##0.0</c:formatCode>
                <c:ptCount val="65"/>
                <c:pt idx="0">
                  <c:v>499.1</c:v>
                </c:pt>
                <c:pt idx="1">
                  <c:v>498.20000000000005</c:v>
                </c:pt>
                <c:pt idx="2">
                  <c:v>500.9</c:v>
                </c:pt>
                <c:pt idx="3">
                  <c:v>504</c:v>
                </c:pt>
                <c:pt idx="4">
                  <c:v>510.90000000000003</c:v>
                </c:pt>
                <c:pt idx="5">
                  <c:v>516</c:v>
                </c:pt>
                <c:pt idx="6">
                  <c:v>519</c:v>
                </c:pt>
                <c:pt idx="7">
                  <c:v>521.20000000000005</c:v>
                </c:pt>
                <c:pt idx="8">
                  <c:v>520.30000000000007</c:v>
                </c:pt>
                <c:pt idx="9">
                  <c:v>521.79999999999995</c:v>
                </c:pt>
                <c:pt idx="10">
                  <c:v>521.5</c:v>
                </c:pt>
                <c:pt idx="11">
                  <c:v>522.40000000000009</c:v>
                </c:pt>
                <c:pt idx="12">
                  <c:v>524.29999999999995</c:v>
                </c:pt>
                <c:pt idx="13">
                  <c:v>526.5</c:v>
                </c:pt>
                <c:pt idx="14">
                  <c:v>528.20000000000005</c:v>
                </c:pt>
                <c:pt idx="15">
                  <c:v>531</c:v>
                </c:pt>
                <c:pt idx="16">
                  <c:v>533.30000000000007</c:v>
                </c:pt>
                <c:pt idx="17">
                  <c:v>533.09999999999991</c:v>
                </c:pt>
                <c:pt idx="18">
                  <c:v>536.29999999999995</c:v>
                </c:pt>
                <c:pt idx="19">
                  <c:v>535.4</c:v>
                </c:pt>
                <c:pt idx="20">
                  <c:v>535.9</c:v>
                </c:pt>
                <c:pt idx="21">
                  <c:v>537</c:v>
                </c:pt>
                <c:pt idx="22">
                  <c:v>539.79999999999995</c:v>
                </c:pt>
                <c:pt idx="23">
                  <c:v>543.4</c:v>
                </c:pt>
                <c:pt idx="24">
                  <c:v>541.29999999999995</c:v>
                </c:pt>
                <c:pt idx="25">
                  <c:v>540.70000000000005</c:v>
                </c:pt>
                <c:pt idx="26">
                  <c:v>535.4</c:v>
                </c:pt>
                <c:pt idx="27">
                  <c:v>533.70000000000005</c:v>
                </c:pt>
                <c:pt idx="28">
                  <c:v>536.79999999999995</c:v>
                </c:pt>
                <c:pt idx="29">
                  <c:v>537.29999999999995</c:v>
                </c:pt>
                <c:pt idx="30">
                  <c:v>540.20000000000005</c:v>
                </c:pt>
                <c:pt idx="31">
                  <c:v>538.89999999999986</c:v>
                </c:pt>
                <c:pt idx="32">
                  <c:v>537.1</c:v>
                </c:pt>
                <c:pt idx="33">
                  <c:v>538.40000000000009</c:v>
                </c:pt>
                <c:pt idx="34">
                  <c:v>538.29999999999995</c:v>
                </c:pt>
                <c:pt idx="35">
                  <c:v>539.20000000000005</c:v>
                </c:pt>
                <c:pt idx="36">
                  <c:v>540.9</c:v>
                </c:pt>
                <c:pt idx="37">
                  <c:v>540.59999999999991</c:v>
                </c:pt>
                <c:pt idx="38">
                  <c:v>537.6</c:v>
                </c:pt>
                <c:pt idx="39">
                  <c:v>536.5</c:v>
                </c:pt>
                <c:pt idx="40">
                  <c:v>532.9</c:v>
                </c:pt>
                <c:pt idx="41">
                  <c:v>530.6</c:v>
                </c:pt>
                <c:pt idx="42">
                  <c:v>528.29999999999995</c:v>
                </c:pt>
                <c:pt idx="43">
                  <c:v>526.1</c:v>
                </c:pt>
                <c:pt idx="44">
                  <c:v>526.79999999999995</c:v>
                </c:pt>
                <c:pt idx="45">
                  <c:v>525.09999999999991</c:v>
                </c:pt>
                <c:pt idx="46">
                  <c:v>529.29999999999995</c:v>
                </c:pt>
                <c:pt idx="47">
                  <c:v>531.69999999999993</c:v>
                </c:pt>
                <c:pt idx="48">
                  <c:v>532.09999999999991</c:v>
                </c:pt>
                <c:pt idx="49">
                  <c:v>535.20000000000005</c:v>
                </c:pt>
                <c:pt idx="50">
                  <c:v>537.20000000000005</c:v>
                </c:pt>
                <c:pt idx="51">
                  <c:v>540.1</c:v>
                </c:pt>
                <c:pt idx="52">
                  <c:v>545.1</c:v>
                </c:pt>
                <c:pt idx="53">
                  <c:v>546.79999999999995</c:v>
                </c:pt>
                <c:pt idx="54">
                  <c:v>548.90000000000009</c:v>
                </c:pt>
                <c:pt idx="55">
                  <c:v>550.1</c:v>
                </c:pt>
                <c:pt idx="56">
                  <c:v>550.90000000000009</c:v>
                </c:pt>
                <c:pt idx="57">
                  <c:v>554.20000000000005</c:v>
                </c:pt>
                <c:pt idx="58">
                  <c:v>553.80000000000007</c:v>
                </c:pt>
                <c:pt idx="59">
                  <c:v>554.79999999999995</c:v>
                </c:pt>
                <c:pt idx="60">
                  <c:v>555.40000000000009</c:v>
                </c:pt>
                <c:pt idx="61">
                  <c:v>557.5</c:v>
                </c:pt>
                <c:pt idx="62">
                  <c:v>557.1</c:v>
                </c:pt>
                <c:pt idx="63">
                  <c:v>558.1</c:v>
                </c:pt>
                <c:pt idx="64">
                  <c:v>558.29999999999995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70560"/>
        <c:axId val="41133184"/>
      </c:lineChart>
      <c:catAx>
        <c:axId val="4077056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1133184"/>
        <c:crosses val="autoZero"/>
        <c:auto val="1"/>
        <c:lblAlgn val="ctr"/>
        <c:lblOffset val="100"/>
        <c:noMultiLvlLbl val="0"/>
      </c:catAx>
      <c:valAx>
        <c:axId val="41133184"/>
        <c:scaling>
          <c:orientation val="minMax"/>
          <c:max val="580"/>
          <c:min val="4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/>
                  <a:t>National GHG (MT CO2 equiv)</a:t>
                </a:r>
              </a:p>
            </c:rich>
          </c:tx>
          <c:layout>
            <c:manualLayout>
              <c:xMode val="edge"/>
              <c:yMode val="edge"/>
              <c:x val="0"/>
              <c:y val="0.1681088475856284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0770560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0.51613</cdr:x>
      <cdr:y>0.30645</cdr:y>
    </cdr:from>
    <cdr:to>
      <cdr:x>0.6217</cdr:x>
      <cdr:y>0.45161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0390" y="1930404"/>
          <a:ext cx="914384" cy="914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/>
            <a:t>Real Productivity</a:t>
          </a:r>
        </a:p>
      </cdr:txBody>
    </cdr:sp>
  </cdr:relSizeAnchor>
  <cdr:relSizeAnchor xmlns:cdr="http://schemas.openxmlformats.org/drawingml/2006/chartDrawing">
    <cdr:from>
      <cdr:x>0.48827</cdr:x>
      <cdr:y>0.64717</cdr:y>
    </cdr:from>
    <cdr:to>
      <cdr:x>0.6085</cdr:x>
      <cdr:y>0.79233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29109" y="4076676"/>
          <a:ext cx="1041361" cy="914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>
              <a:solidFill>
                <a:srgbClr val="C00000"/>
              </a:solidFill>
            </a:rPr>
            <a:t>Real Wages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0.00587</cdr:x>
      <cdr:y>0.94874</cdr:y>
    </cdr:from>
    <cdr:to>
      <cdr:x>0.13052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969000"/>
          <a:ext cx="1079500" cy="322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i="1"/>
            <a:t>Source: Australia Institute calculations from Aus.</a:t>
          </a:r>
          <a:r>
            <a:rPr lang="en-US" sz="1400" i="1" baseline="0"/>
            <a:t> Dept. of Environment &amp; Energy National Greenhouse Gas Inventory.</a:t>
          </a:r>
          <a:endParaRPr lang="en-US" sz="1400" i="1"/>
        </a:p>
      </cdr:txBody>
    </cdr:sp>
  </cdr:relSizeAnchor>
  <cdr:relSizeAnchor xmlns:cdr="http://schemas.openxmlformats.org/drawingml/2006/chartDrawing">
    <cdr:from>
      <cdr:x>0.59905</cdr:x>
      <cdr:y>0.55209</cdr:y>
    </cdr:from>
    <cdr:to>
      <cdr:x>0.70831</cdr:x>
      <cdr:y>0.60861</cdr:y>
    </cdr:to>
    <cdr:sp macro="" textlink="">
      <cdr:nvSpPr>
        <cdr:cNvPr id="3" name="Left Brace 2"/>
        <cdr:cNvSpPr/>
      </cdr:nvSpPr>
      <cdr:spPr>
        <a:xfrm xmlns:a="http://schemas.openxmlformats.org/drawingml/2006/main" rot="16200000">
          <a:off x="5483225" y="3178175"/>
          <a:ext cx="355600" cy="946150"/>
        </a:xfrm>
        <a:prstGeom xmlns:a="http://schemas.openxmlformats.org/drawingml/2006/main" prst="leftBrace">
          <a:avLst>
            <a:gd name="adj1" fmla="val 75893"/>
            <a:gd name="adj2" fmla="val 50000"/>
          </a:avLst>
        </a:prstGeom>
        <a:ln xmlns:a="http://schemas.openxmlformats.org/drawingml/2006/main" w="6350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0.7479</cdr:x>
      <cdr:y>0.17965</cdr:y>
    </cdr:from>
    <cdr:to>
      <cdr:x>0.95027</cdr:x>
      <cdr:y>0.23618</cdr:y>
    </cdr:to>
    <cdr:sp macro="" textlink="">
      <cdr:nvSpPr>
        <cdr:cNvPr id="4" name="Left Brace 3"/>
        <cdr:cNvSpPr/>
      </cdr:nvSpPr>
      <cdr:spPr>
        <a:xfrm xmlns:a="http://schemas.openxmlformats.org/drawingml/2006/main" rot="5400000">
          <a:off x="7175500" y="431800"/>
          <a:ext cx="355600" cy="1752600"/>
        </a:xfrm>
        <a:prstGeom xmlns:a="http://schemas.openxmlformats.org/drawingml/2006/main" prst="leftBrace">
          <a:avLst>
            <a:gd name="adj1" fmla="val 75893"/>
            <a:gd name="adj2" fmla="val 50000"/>
          </a:avLst>
        </a:prstGeom>
        <a:ln xmlns:a="http://schemas.openxmlformats.org/drawingml/2006/main" w="635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0.55579</cdr:x>
      <cdr:y>0.61567</cdr:y>
    </cdr:from>
    <cdr:to>
      <cdr:x>0.66138</cdr:x>
      <cdr:y>0.76101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13300" y="3873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>
              <a:solidFill>
                <a:srgbClr val="00B050"/>
              </a:solidFill>
            </a:rPr>
            <a:t>Carbon Pricing</a:t>
          </a:r>
        </a:p>
      </cdr:txBody>
    </cdr:sp>
  </cdr:relSizeAnchor>
  <cdr:relSizeAnchor xmlns:cdr="http://schemas.openxmlformats.org/drawingml/2006/chartDrawing">
    <cdr:from>
      <cdr:x>0.65991</cdr:x>
      <cdr:y>0.11708</cdr:y>
    </cdr:from>
    <cdr:to>
      <cdr:x>0.84469</cdr:x>
      <cdr:y>0.24425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715000" y="736600"/>
          <a:ext cx="1600200" cy="80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>
              <a:solidFill>
                <a:srgbClr val="C00000"/>
              </a:solidFill>
            </a:rPr>
            <a:t>Emissions Reduction Fund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026FE-8564-4CA9-936C-7FEDB53361C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6B348-4C69-4C08-8D70-9FD5B3D9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dangerous myth.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EC37-E4C9-4482-A5C5-22689DA5F2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8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 expectancy</a:t>
            </a:r>
            <a:r>
              <a:rPr lang="en-US" baseline="0" dirty="0" smtClean="0"/>
              <a:t> grew.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EC37-E4C9-4482-A5C5-22689DA5F2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1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A8-E46B-4E51-9B42-111507FD5AC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4072-65E2-4952-BC0F-3FEB539E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3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A8-E46B-4E51-9B42-111507FD5AC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4072-65E2-4952-BC0F-3FEB539E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A8-E46B-4E51-9B42-111507FD5AC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4072-65E2-4952-BC0F-3FEB539E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A8-E46B-4E51-9B42-111507FD5AC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4072-65E2-4952-BC0F-3FEB539E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3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A8-E46B-4E51-9B42-111507FD5AC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4072-65E2-4952-BC0F-3FEB539E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A8-E46B-4E51-9B42-111507FD5AC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4072-65E2-4952-BC0F-3FEB539E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A8-E46B-4E51-9B42-111507FD5AC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4072-65E2-4952-BC0F-3FEB539E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A8-E46B-4E51-9B42-111507FD5AC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4072-65E2-4952-BC0F-3FEB539E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6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A8-E46B-4E51-9B42-111507FD5AC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4072-65E2-4952-BC0F-3FEB539E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7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A8-E46B-4E51-9B42-111507FD5AC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4072-65E2-4952-BC0F-3FEB539E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4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A8-E46B-4E51-9B42-111507FD5AC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4072-65E2-4952-BC0F-3FEB539E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F1A8-E46B-4E51-9B42-111507FD5AC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74072-65E2-4952-BC0F-3FEB539E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8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uturework.org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uturework.org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144000" cy="1470025"/>
          </a:xfrm>
        </p:spPr>
        <p:txBody>
          <a:bodyPr>
            <a:noAutofit/>
          </a:bodyPr>
          <a:lstStyle/>
          <a:p>
            <a:r>
              <a:rPr lang="en-US" altLang="en-US" sz="5400" b="1" dirty="0" smtClean="0">
                <a:cs typeface="Arial" panose="020B0604020202020204" pitchFamily="34" charset="0"/>
              </a:rPr>
              <a:t>Australia’s </a:t>
            </a:r>
            <a:r>
              <a:rPr lang="en-US" altLang="en-US" sz="5400" b="1" dirty="0" smtClean="0">
                <a:cs typeface="Arial" panose="020B0604020202020204" pitchFamily="34" charset="0"/>
              </a:rPr>
              <a:t>#WTF Economy…</a:t>
            </a:r>
            <a:r>
              <a:rPr lang="en-US" altLang="en-US" sz="5400" b="1" dirty="0" smtClean="0">
                <a:cs typeface="Arial" panose="020B0604020202020204" pitchFamily="34" charset="0"/>
              </a:rPr>
              <a:t/>
            </a:r>
            <a:br>
              <a:rPr lang="en-US" altLang="en-US" sz="5400" b="1" dirty="0" smtClean="0">
                <a:cs typeface="Arial" panose="020B0604020202020204" pitchFamily="34" charset="0"/>
              </a:rPr>
            </a:br>
            <a:r>
              <a:rPr lang="en-US" altLang="en-US" sz="48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…and </a:t>
            </a:r>
            <a:r>
              <a:rPr lang="en-US" altLang="en-US" sz="4800" b="1" i="1" dirty="0">
                <a:solidFill>
                  <a:srgbClr val="FF0000"/>
                </a:solidFill>
                <a:cs typeface="Arial" panose="020B0604020202020204" pitchFamily="34" charset="0"/>
              </a:rPr>
              <a:t>How to Fix </a:t>
            </a:r>
            <a:r>
              <a:rPr lang="en-US" altLang="en-US" sz="48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It</a:t>
            </a:r>
            <a:endParaRPr lang="en-US" altLang="en-US" sz="4800" b="1" i="1" u="sng" dirty="0" smtClean="0">
              <a:solidFill>
                <a:srgbClr val="FF0000"/>
              </a:solidFill>
              <a:latin typeface="Source Sans Pro Semibold" pitchFamily="34" charset="0"/>
              <a:ea typeface="Gulim" panose="020B0600000101010101" pitchFamily="34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10200"/>
            <a:ext cx="9144000" cy="13716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sz="2400" b="1" i="1" dirty="0" smtClean="0">
                <a:solidFill>
                  <a:schemeClr val="tx1"/>
                </a:solidFill>
                <a:latin typeface="+mj-lt"/>
              </a:rPr>
              <a:t>Jim Stanford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b="1" i="1" dirty="0" smtClean="0">
                <a:solidFill>
                  <a:schemeClr val="tx1"/>
                </a:solidFill>
                <a:latin typeface="+mj-lt"/>
              </a:rPr>
              <a:t>Economist &amp; Director, Centre for Future Work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b="1" i="1" dirty="0" smtClean="0">
                <a:solidFill>
                  <a:schemeClr val="tx1"/>
                </a:solidFill>
                <a:latin typeface="+mj-lt"/>
              </a:rPr>
              <a:t>#Uniontown  Conference, October 2019</a:t>
            </a:r>
            <a:endParaRPr lang="en-US" altLang="en-US" sz="2400" b="1" i="1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83" y="228600"/>
            <a:ext cx="5377092" cy="15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Technology Advances...</a:t>
            </a:r>
            <a:endParaRPr lang="en-US" sz="4000" dirty="0"/>
          </a:p>
        </p:txBody>
      </p:sp>
      <p:pic>
        <p:nvPicPr>
          <p:cNvPr id="2050" name="Picture 2" descr="Image result for rob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153400" cy="476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Technology Advances...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000" dirty="0" smtClean="0"/>
              <a:t>…But Jobs Are Degraded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 b="15757"/>
          <a:stretch/>
        </p:blipFill>
        <p:spPr bwMode="auto">
          <a:xfrm>
            <a:off x="1600200" y="1828800"/>
            <a:ext cx="5638800" cy="461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5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1136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Central Banker calls</a:t>
            </a:r>
            <a:br>
              <a:rPr lang="en-US" sz="4800" b="1" dirty="0" smtClean="0"/>
            </a:br>
            <a:r>
              <a:rPr lang="en-US" sz="4800" b="1" dirty="0" smtClean="0"/>
              <a:t>for Worker Uprising</a:t>
            </a:r>
            <a:endParaRPr lang="en-US" sz="4800" b="1" dirty="0"/>
          </a:p>
        </p:txBody>
      </p:sp>
      <p:pic>
        <p:nvPicPr>
          <p:cNvPr id="10242" name="Picture 2" descr="http://nnimgt-a.akamaihd.net/transform/v1/crop/frm/silverstone-feed-data/f7438641-f0e6-4406-9780-586576dc8f5f.jpg/r0_0_729_410_w1200_h678_fm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94372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3391" y="5897571"/>
            <a:ext cx="783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“Some pick-up in wages would be a welcome development.”</a:t>
            </a:r>
            <a:endParaRPr lang="en-US" sz="24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714-EF7A-4A6C-B5AA-D796DF588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1136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Central Banker calls</a:t>
            </a:r>
            <a:br>
              <a:rPr lang="en-US" sz="4800" b="1" dirty="0" smtClean="0"/>
            </a:br>
            <a:r>
              <a:rPr lang="en-US" sz="4800" b="1" dirty="0" smtClean="0"/>
              <a:t>for Worker Uprising</a:t>
            </a:r>
            <a:endParaRPr lang="en-US" sz="4800" b="1" dirty="0"/>
          </a:p>
        </p:txBody>
      </p:sp>
      <p:pic>
        <p:nvPicPr>
          <p:cNvPr id="11266" name="Picture 2" descr="https://i.ytimg.com/vi/RRB-mxrbUiI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11310" r="12959" b="11353"/>
          <a:stretch/>
        </p:blipFill>
        <p:spPr bwMode="auto">
          <a:xfrm>
            <a:off x="1309254" y="1787236"/>
            <a:ext cx="6629405" cy="38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714-EF7A-4A6C-B5AA-D796DF5882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re you got our best funny wtf meme that you can easily share with your friends. Check out my website for more meme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5"/>
          <a:stretch/>
        </p:blipFill>
        <p:spPr bwMode="auto">
          <a:xfrm>
            <a:off x="1447800" y="330256"/>
            <a:ext cx="5715000" cy="62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54963"/>
              </p:ext>
            </p:extLst>
          </p:nvPr>
        </p:nvGraphicFramePr>
        <p:xfrm>
          <a:off x="241300" y="279400"/>
          <a:ext cx="8661400" cy="65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5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Labour market underperforming on  both </a:t>
            </a:r>
            <a:r>
              <a:rPr lang="en-US" b="1" u="sng" dirty="0" smtClean="0">
                <a:solidFill>
                  <a:srgbClr val="C00000"/>
                </a:solidFill>
              </a:rPr>
              <a:t>quantity</a:t>
            </a:r>
            <a:r>
              <a:rPr lang="en-US" dirty="0" smtClean="0"/>
              <a:t> and </a:t>
            </a:r>
            <a:r>
              <a:rPr lang="en-US" b="1" u="sng" dirty="0" smtClean="0">
                <a:solidFill>
                  <a:srgbClr val="C00000"/>
                </a:solidFill>
              </a:rPr>
              <a:t>quality</a:t>
            </a:r>
            <a:r>
              <a:rPr lang="en-US" dirty="0" smtClean="0"/>
              <a:t> grounds.</a:t>
            </a:r>
          </a:p>
          <a:p>
            <a:r>
              <a:rPr lang="en-US" dirty="0" smtClean="0"/>
              <a:t>Employers taking advantage of that weakness (and resulting desperation) to intensify exploitation.</a:t>
            </a:r>
          </a:p>
          <a:p>
            <a:r>
              <a:rPr lang="en-US" dirty="0" smtClean="0"/>
              <a:t>Government is facilitating and endorsing this trend, rather than protecting workers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Trickle-down economics is not growing the pie:</a:t>
            </a:r>
          </a:p>
          <a:p>
            <a:pPr lvl="1"/>
            <a:r>
              <a:rPr lang="en-US" dirty="0" smtClean="0"/>
              <a:t>It’s redistributing it (upward).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The Quantity Problem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41148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“Official” unemployment: 700,000+.</a:t>
            </a:r>
          </a:p>
          <a:p>
            <a:r>
              <a:rPr lang="en-US" dirty="0" smtClean="0"/>
              <a:t>Underemployment: 1.1 million+.</a:t>
            </a:r>
          </a:p>
          <a:p>
            <a:r>
              <a:rPr lang="en-US" dirty="0" smtClean="0"/>
              <a:t>Lost participation: 400,000+.</a:t>
            </a:r>
          </a:p>
          <a:p>
            <a:r>
              <a:rPr lang="en-US" dirty="0" smtClean="0"/>
              <a:t>“Marginally attached”: 1 million?</a:t>
            </a:r>
          </a:p>
          <a:p>
            <a:r>
              <a:rPr lang="en-US" dirty="0" smtClean="0"/>
              <a:t>TOTAL SLACK: 3 million (15% of adjusted labour force).</a:t>
            </a:r>
            <a:endParaRPr lang="en-US" dirty="0"/>
          </a:p>
        </p:txBody>
      </p:sp>
      <p:pic>
        <p:nvPicPr>
          <p:cNvPr id="13314" name="Picture 2" descr="http://formationcounseling.org/assets/Iceberg-360x36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r="4646"/>
          <a:stretch/>
        </p:blipFill>
        <p:spPr bwMode="auto">
          <a:xfrm>
            <a:off x="467822" y="1600200"/>
            <a:ext cx="393469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4600" b="1" dirty="0" smtClean="0"/>
              <a:t>The Quality Problem: Precarity</a:t>
            </a:r>
            <a:endParaRPr lang="en-US" sz="4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Employers prefer a “just in time” work force:</a:t>
            </a:r>
          </a:p>
          <a:p>
            <a:pPr lvl="1"/>
            <a:r>
              <a:rPr lang="en-US" dirty="0" smtClean="0"/>
              <a:t>Available when and where they need it.</a:t>
            </a:r>
          </a:p>
          <a:p>
            <a:pPr lvl="1"/>
            <a:r>
              <a:rPr lang="en-US" dirty="0" smtClean="0"/>
              <a:t>“Off the books” otherwise.</a:t>
            </a:r>
          </a:p>
          <a:p>
            <a:r>
              <a:rPr lang="en-US" dirty="0" smtClean="0"/>
              <a:t>Many forms of </a:t>
            </a:r>
            <a:r>
              <a:rPr lang="en-US" dirty="0" err="1" smtClean="0"/>
              <a:t>precarity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Irregular part-time work.</a:t>
            </a:r>
          </a:p>
          <a:p>
            <a:pPr lvl="1"/>
            <a:r>
              <a:rPr lang="en-US" dirty="0" smtClean="0"/>
              <a:t>Temporary / contract jobs.</a:t>
            </a:r>
          </a:p>
          <a:p>
            <a:pPr lvl="1"/>
            <a:r>
              <a:rPr lang="en-US" dirty="0" smtClean="0"/>
              <a:t>Independent contractor.</a:t>
            </a:r>
          </a:p>
          <a:p>
            <a:pPr lvl="1"/>
            <a:r>
              <a:rPr lang="en-US" dirty="0" smtClean="0"/>
              <a:t>Marginal self-employment.</a:t>
            </a:r>
          </a:p>
          <a:p>
            <a:r>
              <a:rPr lang="en-US" dirty="0" smtClean="0"/>
              <a:t>Now over half of Australian workers experience at least one of these dimensions of precarity.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C0BD-3E03-445E-9EA6-97A634C98F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The Regional Economic Crisis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Governments have abandoned regional development strategy.</a:t>
            </a:r>
          </a:p>
          <a:p>
            <a:pPr lvl="1"/>
            <a:r>
              <a:rPr lang="en-US" dirty="0" smtClean="0"/>
              <a:t>Public sector anchors for regional economies have been downsized.</a:t>
            </a:r>
          </a:p>
          <a:p>
            <a:r>
              <a:rPr lang="en-US" dirty="0" smtClean="0"/>
              <a:t>Regions are held hostage to private investment, which is inadequate and driven only by profits.</a:t>
            </a:r>
          </a:p>
          <a:p>
            <a:pPr lvl="1"/>
            <a:r>
              <a:rPr lang="en-US" dirty="0" smtClean="0"/>
              <a:t>Concentrated in capital cities.</a:t>
            </a:r>
          </a:p>
          <a:p>
            <a:r>
              <a:rPr lang="en-US" dirty="0" smtClean="0"/>
              <a:t>Creates desperation for any kind of work.</a:t>
            </a:r>
          </a:p>
          <a:p>
            <a:pPr lvl="1"/>
            <a:r>
              <a:rPr lang="en-US" dirty="0" smtClean="0"/>
              <a:t>Exploited by </a:t>
            </a:r>
            <a:r>
              <a:rPr lang="en-US" dirty="0" err="1" smtClean="0"/>
              <a:t>extractivist</a:t>
            </a:r>
            <a:r>
              <a:rPr lang="en-US" dirty="0" smtClean="0"/>
              <a:t> mentality.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458200" cy="3687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		</a:t>
            </a:r>
            <a:r>
              <a:rPr lang="en-US" sz="4000" b="1" dirty="0" smtClean="0">
                <a:hlinkClick r:id="rId2"/>
              </a:rPr>
              <a:t>www.futurework.org.au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 	</a:t>
            </a:r>
            <a:r>
              <a:rPr lang="en-US" dirty="0" smtClean="0">
                <a:latin typeface="Comic Sans MS" pitchFamily="66" charset="0"/>
              </a:rPr>
              <a:t>		</a:t>
            </a:r>
            <a:r>
              <a:rPr lang="en-US" b="1" dirty="0" smtClean="0">
                <a:latin typeface="+mj-lt"/>
              </a:rPr>
              <a:t>@</a:t>
            </a:r>
            <a:r>
              <a:rPr lang="en-US" b="1" dirty="0" err="1" smtClean="0">
                <a:latin typeface="+mj-lt"/>
              </a:rPr>
              <a:t>jimbostanford</a:t>
            </a:r>
            <a:endParaRPr lang="en-US" b="1" dirty="0" smtClean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	</a:t>
            </a:r>
            <a:r>
              <a:rPr lang="en-US" b="1" dirty="0" smtClean="0">
                <a:latin typeface="+mj-lt"/>
              </a:rPr>
              <a:t>		@</a:t>
            </a:r>
            <a:r>
              <a:rPr lang="en-US" b="1" dirty="0" err="1" smtClean="0">
                <a:latin typeface="+mj-lt"/>
              </a:rPr>
              <a:t>cntrfuturework</a:t>
            </a:r>
            <a:endParaRPr lang="en-US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8" y="381000"/>
            <a:ext cx="6312274" cy="1807304"/>
          </a:xfrm>
          <a:prstGeom prst="rect">
            <a:avLst/>
          </a:prstGeom>
        </p:spPr>
      </p:pic>
      <p:pic>
        <p:nvPicPr>
          <p:cNvPr id="5" name="Picture 4" descr="http://designshack.co.uk/wp-content/uploads/larrybird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3886200"/>
            <a:ext cx="990600" cy="79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6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4419600"/>
            <a:ext cx="91440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The gifts of nature, and our capacity to work, are the ultimate constraints on our economic potential.</a:t>
            </a:r>
          </a:p>
        </p:txBody>
      </p:sp>
      <p:pic>
        <p:nvPicPr>
          <p:cNvPr id="13314" name="Picture 2" descr="http://orig04.deviantart.net/0662/f/2008/143/0/c/planet_earth_by_sanmonk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r="19842"/>
          <a:stretch/>
        </p:blipFill>
        <p:spPr bwMode="auto">
          <a:xfrm>
            <a:off x="533400" y="1219197"/>
            <a:ext cx="2264916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askthetrainer.com/wp-content/uploads/2013/03/biceps-exercises-for-wom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r="5746" b="6977"/>
          <a:stretch/>
        </p:blipFill>
        <p:spPr bwMode="auto">
          <a:xfrm>
            <a:off x="2971800" y="1219200"/>
            <a:ext cx="2602948" cy="304799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2.nationalgrid.com/uploadedImages/images/Image_library/Innovation/Innovation%20web%20icon.JPG?n=8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 r="10601"/>
          <a:stretch/>
        </p:blipFill>
        <p:spPr bwMode="auto">
          <a:xfrm>
            <a:off x="5867400" y="1219198"/>
            <a:ext cx="2410691" cy="304799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A Little Economics Lesson</a:t>
            </a:r>
            <a:endParaRPr lang="en-US" sz="4800" b="1" dirty="0">
              <a:latin typeface="+mn-lt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-76200" y="5562600"/>
            <a:ext cx="9247909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 </a:t>
            </a:r>
            <a:r>
              <a:rPr lang="en-US" i="1" u="sng" dirty="0" smtClean="0"/>
              <a:t>purpose</a:t>
            </a:r>
            <a:r>
              <a:rPr lang="en-US" dirty="0" smtClean="0"/>
              <a:t> of our work is to meet human needs (survive &amp; thrive) including a sustainable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We Need An Engine</a:t>
            </a:r>
            <a:br>
              <a:rPr lang="en-US" sz="4800" b="1" dirty="0" smtClean="0"/>
            </a:br>
            <a:r>
              <a:rPr lang="en-US" sz="4800" b="1" dirty="0" smtClean="0"/>
              <a:t>That </a:t>
            </a:r>
            <a:r>
              <a:rPr lang="en-US" sz="4800" b="1" dirty="0" smtClean="0"/>
              <a:t>Fires </a:t>
            </a:r>
            <a:r>
              <a:rPr lang="en-US" sz="4800" b="1" dirty="0" smtClean="0"/>
              <a:t>on All Cylinders</a:t>
            </a:r>
            <a:endParaRPr lang="en-US" sz="4800" b="1" dirty="0"/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7" y="2057400"/>
            <a:ext cx="841543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We Need An Engine</a:t>
            </a:r>
            <a:br>
              <a:rPr lang="en-US" sz="4800" b="1" dirty="0" smtClean="0"/>
            </a:br>
            <a:r>
              <a:rPr lang="en-US" sz="4800" b="1" dirty="0" smtClean="0"/>
              <a:t>That </a:t>
            </a:r>
            <a:r>
              <a:rPr lang="en-US" sz="4800" b="1" dirty="0" smtClean="0"/>
              <a:t>Fires </a:t>
            </a:r>
            <a:r>
              <a:rPr lang="en-US" sz="4800" b="1" dirty="0" smtClean="0"/>
              <a:t>on All Cylinders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Macroeconomic dimension:</a:t>
            </a:r>
          </a:p>
          <a:p>
            <a:pPr lvl="1"/>
            <a:r>
              <a:rPr lang="en-US" dirty="0" smtClean="0"/>
              <a:t>Boost </a:t>
            </a:r>
            <a:r>
              <a:rPr lang="en-US" dirty="0" smtClean="0"/>
              <a:t>wages, boost purchasing </a:t>
            </a:r>
            <a:r>
              <a:rPr lang="en-US" dirty="0" smtClean="0"/>
              <a:t>power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Put job-creation ahead of “surplus.”</a:t>
            </a:r>
            <a:endParaRPr lang="en-US" dirty="0" smtClean="0"/>
          </a:p>
          <a:p>
            <a:r>
              <a:rPr lang="en-US" dirty="0" smtClean="0"/>
              <a:t>Sectoral dimension:</a:t>
            </a:r>
          </a:p>
          <a:p>
            <a:pPr lvl="1"/>
            <a:r>
              <a:rPr lang="en-US" dirty="0" smtClean="0"/>
              <a:t>Boost strategic industries (through industrial, innovation, and trade interventions).</a:t>
            </a:r>
          </a:p>
          <a:p>
            <a:r>
              <a:rPr lang="en-US" dirty="0" smtClean="0"/>
              <a:t>Public sector dimension:</a:t>
            </a:r>
          </a:p>
          <a:p>
            <a:pPr lvl="1"/>
            <a:r>
              <a:rPr lang="en-US" dirty="0" smtClean="0"/>
              <a:t>New demand and jobs through public spending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Regional dimension:</a:t>
            </a:r>
          </a:p>
          <a:p>
            <a:pPr lvl="1"/>
            <a:r>
              <a:rPr lang="en-US" dirty="0" smtClean="0"/>
              <a:t>Direct investment (public &amp; private) to all regions.</a:t>
            </a:r>
            <a:endParaRPr lang="en-US" dirty="0" smtClean="0"/>
          </a:p>
          <a:p>
            <a:r>
              <a:rPr lang="en-US" dirty="0" smtClean="0"/>
              <a:t>Labour market </a:t>
            </a:r>
            <a:r>
              <a:rPr lang="en-US" dirty="0" smtClean="0"/>
              <a:t>inclusion/planning </a:t>
            </a:r>
            <a:r>
              <a:rPr lang="en-US" dirty="0" smtClean="0"/>
              <a:t>dimension:</a:t>
            </a:r>
          </a:p>
          <a:p>
            <a:pPr lvl="1"/>
            <a:r>
              <a:rPr lang="en-US" dirty="0" smtClean="0"/>
              <a:t>Skills and </a:t>
            </a:r>
            <a:r>
              <a:rPr lang="en-US" dirty="0" smtClean="0"/>
              <a:t>information.</a:t>
            </a:r>
            <a:endParaRPr lang="en-US" dirty="0" smtClean="0"/>
          </a:p>
          <a:p>
            <a:pPr lvl="1"/>
            <a:r>
              <a:rPr lang="en-US" dirty="0" smtClean="0"/>
              <a:t>Inclusion (racialized, women, youth, ability).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4800" b="1" dirty="0" smtClean="0">
                <a:latin typeface="+mn-lt"/>
              </a:rPr>
              <a:t>Ten-Point </a:t>
            </a:r>
            <a:r>
              <a:rPr lang="en-US" altLang="en-US" sz="4800" b="1" dirty="0" smtClean="0">
                <a:latin typeface="+mn-lt"/>
              </a:rPr>
              <a:t>Plan for Good Jobs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715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 smtClean="0"/>
              <a:t>Grow “anchor</a:t>
            </a:r>
            <a:r>
              <a:rPr lang="en-US" sz="3300" dirty="0"/>
              <a:t>” industries </a:t>
            </a:r>
            <a:r>
              <a:rPr lang="en-US" sz="3300" dirty="0" smtClean="0"/>
              <a:t>with global potential</a:t>
            </a:r>
            <a:endParaRPr lang="en-US" sz="33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/>
              <a:t>A real innovation strategy: more than jargon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/>
              <a:t>Creating good jobs in a green economy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/>
              <a:t>Creating good jobs in the public sector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/>
              <a:t>Strong purchasing power to fuel strong job-creation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/>
              <a:t>Equipping Australian workers to do the job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/>
              <a:t>Helping Australian companies lift their game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/>
              <a:t>Improving job quality in all sectors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/>
              <a:t>Ensuring fair access to good </a:t>
            </a:r>
            <a:r>
              <a:rPr lang="en-US" sz="3300" dirty="0" smtClean="0"/>
              <a:t>jobs for all communities and all regions.</a:t>
            </a:r>
            <a:endParaRPr lang="en-US" sz="33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/>
              <a:t>Facilitating mobility and opportunity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Good News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dirty="0" smtClean="0"/>
              <a:t>Our capacity to work is better than ever.</a:t>
            </a:r>
          </a:p>
          <a:p>
            <a:pPr lvl="1"/>
            <a:r>
              <a:rPr lang="en-US" dirty="0" smtClean="0"/>
              <a:t>More of us; better skills; higher productivity.</a:t>
            </a:r>
          </a:p>
          <a:p>
            <a:r>
              <a:rPr lang="en-US" dirty="0" smtClean="0"/>
              <a:t>There is no shortage of “money.”</a:t>
            </a:r>
          </a:p>
          <a:p>
            <a:pPr lvl="1"/>
            <a:r>
              <a:rPr lang="en-US" dirty="0" smtClean="0"/>
              <a:t>Billions created every day </a:t>
            </a:r>
          </a:p>
          <a:p>
            <a:r>
              <a:rPr lang="en-US" dirty="0" smtClean="0"/>
              <a:t>Protecting the environment will create huge numbers of jobs.</a:t>
            </a:r>
          </a:p>
          <a:p>
            <a:r>
              <a:rPr lang="en-US" dirty="0" smtClean="0"/>
              <a:t>Our problem is political, not economic.</a:t>
            </a:r>
          </a:p>
          <a:p>
            <a:pPr lvl="1"/>
            <a:r>
              <a:rPr lang="en-US" dirty="0" smtClean="0"/>
              <a:t>Build power so that our interests prevail, not business’s.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/>
          <a:stretch/>
        </p:blipFill>
        <p:spPr bwMode="auto">
          <a:xfrm>
            <a:off x="170182" y="0"/>
            <a:ext cx="887528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42749" y="5486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Transitions are much easier in an economy where everyone has access to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Declare “War,” End Stagnation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876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1939: 10-year depression ended immediately.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World faced enormous shared challenge.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Side-stepped profit motive for initiating work and production.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Put everyone to work, overnight</a:t>
            </a:r>
            <a:r>
              <a:rPr lang="en-US" altLang="en-US" dirty="0" smtClean="0">
                <a:latin typeface="+mj-lt"/>
              </a:rPr>
              <a:t>.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Living standards (on home front) improved!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Shortage of “money” was never a </a:t>
            </a:r>
            <a:r>
              <a:rPr lang="en-US" altLang="en-US" dirty="0" smtClean="0">
                <a:latin typeface="+mj-lt"/>
              </a:rPr>
              <a:t>problem.</a:t>
            </a:r>
          </a:p>
          <a:p>
            <a:pPr>
              <a:defRPr/>
            </a:pPr>
            <a:r>
              <a:rPr lang="en-US" altLang="en-US" dirty="0" smtClean="0">
                <a:latin typeface="+mj-lt"/>
              </a:rPr>
              <a:t>So </a:t>
            </a:r>
            <a:r>
              <a:rPr lang="en-US" altLang="en-US" dirty="0" smtClean="0">
                <a:latin typeface="+mj-lt"/>
              </a:rPr>
              <a:t>let’s do it again!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Declare war on pollution, poverty.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Put people to work, generate income, pay taxes.</a:t>
            </a:r>
          </a:p>
        </p:txBody>
      </p:sp>
    </p:spTree>
    <p:extLst>
      <p:ext uri="{BB962C8B-B14F-4D97-AF65-F5344CB8AC3E}">
        <p14:creationId xmlns:p14="http://schemas.microsoft.com/office/powerpoint/2010/main" val="246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1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latin typeface="+mn-lt"/>
              </a:rPr>
              <a:t>How Change Will Happen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648200"/>
            <a:ext cx="8763000" cy="1981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400" dirty="0" smtClean="0"/>
              <a:t>Build </a:t>
            </a:r>
            <a:r>
              <a:rPr lang="en-US" altLang="en-US" sz="3400" dirty="0" smtClean="0"/>
              <a:t>popular </a:t>
            </a:r>
            <a:r>
              <a:rPr lang="en-US" altLang="en-US" sz="3400" dirty="0" smtClean="0"/>
              <a:t>consciousness about what is real, what is fair, and what is possible.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3000" dirty="0" smtClean="0"/>
              <a:t>Build a new economic “common sense.”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400" dirty="0" smtClean="0"/>
              <a:t>Then </a:t>
            </a:r>
            <a:r>
              <a:rPr lang="en-US" altLang="en-US" sz="3400" dirty="0" smtClean="0"/>
              <a:t>organize to </a:t>
            </a:r>
            <a:r>
              <a:rPr lang="en-US" altLang="en-US" sz="3400" dirty="0" smtClean="0"/>
              <a:t>win that vision.</a:t>
            </a:r>
          </a:p>
        </p:txBody>
      </p:sp>
      <p:pic>
        <p:nvPicPr>
          <p:cNvPr id="5" name="Picture 2" descr="Image result for union protest melbourne change the r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35182"/>
            <a:ext cx="5478339" cy="365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0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355" y="2590800"/>
            <a:ext cx="7467600" cy="3687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 smtClean="0"/>
              <a:t>Thank You!	</a:t>
            </a:r>
          </a:p>
          <a:p>
            <a:pPr marL="0" indent="0">
              <a:buNone/>
            </a:pPr>
            <a:endParaRPr lang="en-US" sz="4000" dirty="0">
              <a:hlinkClick r:id="rId2"/>
            </a:endParaRPr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www.futurework.org.au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omic Sans MS" pitchFamily="66" charset="0"/>
              </a:rPr>
              <a:t> 	</a:t>
            </a:r>
            <a:r>
              <a:rPr lang="en-US" dirty="0" smtClean="0">
                <a:latin typeface="Comic Sans MS" pitchFamily="66" charset="0"/>
              </a:rPr>
              <a:t>	@</a:t>
            </a:r>
            <a:r>
              <a:rPr lang="en-US" dirty="0" err="1" smtClean="0">
                <a:latin typeface="Comic Sans MS" pitchFamily="66" charset="0"/>
              </a:rPr>
              <a:t>jimbostanford</a:t>
            </a:r>
            <a:endParaRPr lang="en-US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		@</a:t>
            </a:r>
            <a:r>
              <a:rPr lang="en-US" dirty="0" err="1" smtClean="0">
                <a:latin typeface="Comic Sans MS" pitchFamily="66" charset="0"/>
              </a:rPr>
              <a:t>cntrfuturework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8" y="381000"/>
            <a:ext cx="6312274" cy="1807304"/>
          </a:xfrm>
          <a:prstGeom prst="rect">
            <a:avLst/>
          </a:prstGeom>
        </p:spPr>
      </p:pic>
      <p:pic>
        <p:nvPicPr>
          <p:cNvPr id="5" name="Picture 4" descr="http://designshack.co.uk/wp-content/uploads/larrybird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0"/>
            <a:ext cx="990600" cy="79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714-EF7A-4A6C-B5AA-D796DF5882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#WTF:</a:t>
            </a:r>
            <a:br>
              <a:rPr lang="en-US" sz="4800" b="1" dirty="0" smtClean="0"/>
            </a:br>
            <a:r>
              <a:rPr lang="en-US" sz="4800" b="1" dirty="0" smtClean="0"/>
              <a:t>Puzzling Economic Trends…</a:t>
            </a:r>
            <a:endParaRPr lang="en-US" sz="4800" b="1" dirty="0"/>
          </a:p>
        </p:txBody>
      </p:sp>
      <p:pic>
        <p:nvPicPr>
          <p:cNvPr id="3074" name="Picture 2" descr="Image result for puzz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56089"/>
            <a:ext cx="51625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07070"/>
              </p:ext>
            </p:extLst>
          </p:nvPr>
        </p:nvGraphicFramePr>
        <p:xfrm>
          <a:off x="228600" y="914400"/>
          <a:ext cx="8661400" cy="5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Labour Producing More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085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3610" y="0"/>
            <a:ext cx="8229600" cy="990600"/>
          </a:xfrm>
        </p:spPr>
        <p:txBody>
          <a:bodyPr/>
          <a:lstStyle/>
          <a:p>
            <a:r>
              <a:rPr lang="en-US" b="1" dirty="0" smtClean="0"/>
              <a:t>Labour Getting Paid Less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399"/>
            <a:ext cx="8179982" cy="57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4724399" y="3283527"/>
            <a:ext cx="692727" cy="609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3600" y="1108034"/>
            <a:ext cx="2343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Sustained deceleration after 2013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248400" y="2123697"/>
            <a:ext cx="457200" cy="924303"/>
          </a:xfrm>
          <a:prstGeom prst="straightConnector1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218218" y="5105400"/>
            <a:ext cx="304800" cy="906166"/>
          </a:xfrm>
          <a:prstGeom prst="straightConnector1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714-EF7A-4A6C-B5AA-D796DF5882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/>
          <a:lstStyle/>
          <a:p>
            <a:r>
              <a:rPr lang="en-US" b="1" dirty="0" smtClean="0"/>
              <a:t>Still Hoping…</a:t>
            </a:r>
            <a:endParaRPr lang="en-US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766050" cy="564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714-EF7A-4A6C-B5AA-D796DF5882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714-EF7A-4A6C-B5AA-D796DF58829A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 descr="Image result for around the corner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0945"/>
            <a:ext cx="4648200" cy="61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1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999"/>
            <a:ext cx="8667750" cy="63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Business Gets Paid More</a:t>
            </a:r>
            <a:endParaRPr lang="en-US" sz="4800" b="1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60250"/>
              </p:ext>
            </p:extLst>
          </p:nvPr>
        </p:nvGraphicFramePr>
        <p:xfrm>
          <a:off x="228600" y="914400"/>
          <a:ext cx="8661400" cy="581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97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766</Words>
  <Application>Microsoft Office PowerPoint</Application>
  <PresentationFormat>On-screen Show (4:3)</PresentationFormat>
  <Paragraphs>126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Australia’s #WTF Economy… …and How to Fix It</vt:lpstr>
      <vt:lpstr>PowerPoint Presentation</vt:lpstr>
      <vt:lpstr>#WTF: Puzzling Economic Trends…</vt:lpstr>
      <vt:lpstr>Labour Producing More</vt:lpstr>
      <vt:lpstr>Labour Getting Paid Less</vt:lpstr>
      <vt:lpstr>Still Hoping…</vt:lpstr>
      <vt:lpstr>PowerPoint Presentation</vt:lpstr>
      <vt:lpstr>PowerPoint Presentation</vt:lpstr>
      <vt:lpstr>Business Gets Paid More</vt:lpstr>
      <vt:lpstr>PowerPoint Presentation</vt:lpstr>
      <vt:lpstr>PowerPoint Presentation</vt:lpstr>
      <vt:lpstr>Central Banker calls for Worker Uprising</vt:lpstr>
      <vt:lpstr>Central Banker calls for Worker Uprising</vt:lpstr>
      <vt:lpstr>PowerPoint Presentation</vt:lpstr>
      <vt:lpstr>PowerPoint Presentation</vt:lpstr>
      <vt:lpstr>Diagnosis</vt:lpstr>
      <vt:lpstr>The Quantity Problem</vt:lpstr>
      <vt:lpstr>The Quality Problem: Precarity</vt:lpstr>
      <vt:lpstr>The Regional Economic Crisis</vt:lpstr>
      <vt:lpstr>A Little Economics Lesson</vt:lpstr>
      <vt:lpstr>We Need An Engine That Fires on All Cylinders</vt:lpstr>
      <vt:lpstr>We Need An Engine That Fires on All Cylinders</vt:lpstr>
      <vt:lpstr>Ten-Point Plan for Good Jobs</vt:lpstr>
      <vt:lpstr>The Good News</vt:lpstr>
      <vt:lpstr>PowerPoint Presentation</vt:lpstr>
      <vt:lpstr>Declare “War,” End Stagnation</vt:lpstr>
      <vt:lpstr>How Change Will Happen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</cp:revision>
  <dcterms:created xsi:type="dcterms:W3CDTF">2019-10-29T21:15:06Z</dcterms:created>
  <dcterms:modified xsi:type="dcterms:W3CDTF">2019-10-29T23:12:44Z</dcterms:modified>
</cp:coreProperties>
</file>