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95" r:id="rId3"/>
    <p:sldId id="284" r:id="rId4"/>
    <p:sldId id="298" r:id="rId5"/>
    <p:sldId id="281" r:id="rId6"/>
    <p:sldId id="297" r:id="rId7"/>
    <p:sldId id="276" r:id="rId8"/>
    <p:sldId id="296" r:id="rId9"/>
    <p:sldId id="261" r:id="rId10"/>
    <p:sldId id="288" r:id="rId11"/>
    <p:sldId id="302" r:id="rId12"/>
    <p:sldId id="265" r:id="rId13"/>
  </p:sldIdLst>
  <p:sldSz cx="9144000" cy="5143500" type="screen16x9"/>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3"/>
    <p:restoredTop sz="68009"/>
  </p:normalViewPr>
  <p:slideViewPr>
    <p:cSldViewPr snapToGrid="0" snapToObjects="1">
      <p:cViewPr varScale="1">
        <p:scale>
          <a:sx n="60" d="100"/>
          <a:sy n="60" d="100"/>
        </p:scale>
        <p:origin x="1316" y="3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forward:Documents:2019:NSW%20provider%20split%201996%20-%202017.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Users\patforward\Documents\2019\NSW%20Funding%202013-17%20ROGS%205A-5.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forward:Documents:2019:NSW%20Funding%202019%20chart.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Users\patforward\Documents\2019\NSW%20Funding%202013-17%20ROGS%205A-5.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Sheet1!$A$3</c:f>
              <c:strCache>
                <c:ptCount val="1"/>
                <c:pt idx="0">
                  <c:v>TAFE </c:v>
                </c:pt>
              </c:strCache>
            </c:strRef>
          </c:tx>
          <c:invertIfNegative val="0"/>
          <c:cat>
            <c:numRef>
              <c:f>Sheet1!$B$2:$W$2</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Sheet1!$B$3:$W$3</c:f>
              <c:numCache>
                <c:formatCode>#\ ##0.0</c:formatCode>
                <c:ptCount val="22"/>
                <c:pt idx="0">
                  <c:v>374.65300000000002</c:v>
                </c:pt>
                <c:pt idx="1">
                  <c:v>379.59300000000002</c:v>
                </c:pt>
                <c:pt idx="2">
                  <c:v>389.90899999999999</c:v>
                </c:pt>
                <c:pt idx="3">
                  <c:v>395.85500000000002</c:v>
                </c:pt>
                <c:pt idx="4">
                  <c:v>479.22</c:v>
                </c:pt>
                <c:pt idx="5">
                  <c:v>425.459</c:v>
                </c:pt>
                <c:pt idx="6">
                  <c:v>439.137</c:v>
                </c:pt>
                <c:pt idx="7">
                  <c:v>352.79500000000002</c:v>
                </c:pt>
                <c:pt idx="8">
                  <c:v>318.99799999999999</c:v>
                </c:pt>
                <c:pt idx="9">
                  <c:v>330.51600000000002</c:v>
                </c:pt>
                <c:pt idx="10">
                  <c:v>324.14800000000002</c:v>
                </c:pt>
                <c:pt idx="11">
                  <c:v>304.95800000000003</c:v>
                </c:pt>
                <c:pt idx="12">
                  <c:v>297.59699999999998</c:v>
                </c:pt>
                <c:pt idx="13">
                  <c:v>304.017</c:v>
                </c:pt>
                <c:pt idx="14">
                  <c:v>312.63</c:v>
                </c:pt>
                <c:pt idx="15">
                  <c:v>307.43599999999998</c:v>
                </c:pt>
                <c:pt idx="16">
                  <c:v>315.68299999999999</c:v>
                </c:pt>
                <c:pt idx="17">
                  <c:v>290.64800000000002</c:v>
                </c:pt>
                <c:pt idx="18">
                  <c:v>274.55799999999999</c:v>
                </c:pt>
                <c:pt idx="19">
                  <c:v>213.375</c:v>
                </c:pt>
                <c:pt idx="20">
                  <c:v>298.411</c:v>
                </c:pt>
                <c:pt idx="21">
                  <c:v>263.89</c:v>
                </c:pt>
              </c:numCache>
            </c:numRef>
          </c:val>
          <c:extLst>
            <c:ext xmlns:c16="http://schemas.microsoft.com/office/drawing/2014/chart" uri="{C3380CC4-5D6E-409C-BE32-E72D297353CC}">
              <c16:uniqueId val="{00000000-8C85-314A-BE5C-480C0FD0197D}"/>
            </c:ext>
          </c:extLst>
        </c:ser>
        <c:ser>
          <c:idx val="1"/>
          <c:order val="1"/>
          <c:tx>
            <c:strRef>
              <c:f>Sheet1!$A$4</c:f>
              <c:strCache>
                <c:ptCount val="1"/>
                <c:pt idx="0">
                  <c:v>Community</c:v>
                </c:pt>
              </c:strCache>
            </c:strRef>
          </c:tx>
          <c:invertIfNegative val="0"/>
          <c:cat>
            <c:numRef>
              <c:f>Sheet1!$B$2:$W$2</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Sheet1!$B$4:$W$4</c:f>
              <c:numCache>
                <c:formatCode>#\ ##0.0</c:formatCode>
                <c:ptCount val="22"/>
                <c:pt idx="0">
                  <c:v>101.38500000000001</c:v>
                </c:pt>
                <c:pt idx="1">
                  <c:v>113.384</c:v>
                </c:pt>
                <c:pt idx="2">
                  <c:v>106.37</c:v>
                </c:pt>
                <c:pt idx="3">
                  <c:v>111.962</c:v>
                </c:pt>
                <c:pt idx="4">
                  <c:v>109.601</c:v>
                </c:pt>
                <c:pt idx="5">
                  <c:v>111.06</c:v>
                </c:pt>
                <c:pt idx="6">
                  <c:v>91.504000000000005</c:v>
                </c:pt>
                <c:pt idx="7">
                  <c:v>105.637</c:v>
                </c:pt>
                <c:pt idx="8">
                  <c:v>60.372</c:v>
                </c:pt>
                <c:pt idx="9">
                  <c:v>80.915999999999997</c:v>
                </c:pt>
                <c:pt idx="10">
                  <c:v>60.616</c:v>
                </c:pt>
                <c:pt idx="11">
                  <c:v>62.076999999999998</c:v>
                </c:pt>
                <c:pt idx="12">
                  <c:v>58.597000000000001</c:v>
                </c:pt>
                <c:pt idx="13">
                  <c:v>56.051000000000002</c:v>
                </c:pt>
                <c:pt idx="14">
                  <c:v>51.067999999999998</c:v>
                </c:pt>
                <c:pt idx="15">
                  <c:v>45.682000000000002</c:v>
                </c:pt>
                <c:pt idx="16">
                  <c:v>42.427999999999997</c:v>
                </c:pt>
                <c:pt idx="17">
                  <c:v>39.390999999999998</c:v>
                </c:pt>
                <c:pt idx="18">
                  <c:v>36.494999999999997</c:v>
                </c:pt>
                <c:pt idx="19">
                  <c:v>25.427</c:v>
                </c:pt>
                <c:pt idx="20">
                  <c:v>22.254999999999999</c:v>
                </c:pt>
                <c:pt idx="21">
                  <c:v>18.603000000000002</c:v>
                </c:pt>
              </c:numCache>
            </c:numRef>
          </c:val>
          <c:extLst>
            <c:ext xmlns:c16="http://schemas.microsoft.com/office/drawing/2014/chart" uri="{C3380CC4-5D6E-409C-BE32-E72D297353CC}">
              <c16:uniqueId val="{00000001-8C85-314A-BE5C-480C0FD0197D}"/>
            </c:ext>
          </c:extLst>
        </c:ser>
        <c:ser>
          <c:idx val="2"/>
          <c:order val="2"/>
          <c:tx>
            <c:strRef>
              <c:f>Sheet1!$A$5</c:f>
              <c:strCache>
                <c:ptCount val="1"/>
                <c:pt idx="0">
                  <c:v>Private</c:v>
                </c:pt>
              </c:strCache>
            </c:strRef>
          </c:tx>
          <c:invertIfNegative val="0"/>
          <c:cat>
            <c:numRef>
              <c:f>Sheet1!$B$2:$W$2</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Sheet1!$B$5:$W$5</c:f>
              <c:numCache>
                <c:formatCode>#\ ##0.0</c:formatCode>
                <c:ptCount val="22"/>
                <c:pt idx="0">
                  <c:v>8.3149999999999995</c:v>
                </c:pt>
                <c:pt idx="1">
                  <c:v>12.801</c:v>
                </c:pt>
                <c:pt idx="2">
                  <c:v>17.809999999999999</c:v>
                </c:pt>
                <c:pt idx="3">
                  <c:v>23.417000000000002</c:v>
                </c:pt>
                <c:pt idx="4">
                  <c:v>49.137</c:v>
                </c:pt>
                <c:pt idx="5">
                  <c:v>33.966000000000001</c:v>
                </c:pt>
                <c:pt idx="6">
                  <c:v>22.683</c:v>
                </c:pt>
                <c:pt idx="7">
                  <c:v>24.722999999999999</c:v>
                </c:pt>
                <c:pt idx="8">
                  <c:v>31.341000000000001</c:v>
                </c:pt>
                <c:pt idx="9">
                  <c:v>44.03</c:v>
                </c:pt>
                <c:pt idx="10">
                  <c:v>84.322999999999993</c:v>
                </c:pt>
                <c:pt idx="11">
                  <c:v>87.706000000000003</c:v>
                </c:pt>
                <c:pt idx="12">
                  <c:v>91.01</c:v>
                </c:pt>
                <c:pt idx="13">
                  <c:v>86.801000000000002</c:v>
                </c:pt>
                <c:pt idx="14">
                  <c:v>103.413</c:v>
                </c:pt>
                <c:pt idx="15">
                  <c:v>111.749</c:v>
                </c:pt>
                <c:pt idx="16">
                  <c:v>107.845</c:v>
                </c:pt>
                <c:pt idx="17">
                  <c:v>92.844999999999999</c:v>
                </c:pt>
                <c:pt idx="18">
                  <c:v>96.858999999999995</c:v>
                </c:pt>
                <c:pt idx="19">
                  <c:v>90.164000000000001</c:v>
                </c:pt>
                <c:pt idx="20">
                  <c:v>133.364</c:v>
                </c:pt>
                <c:pt idx="21">
                  <c:v>140.62200000000001</c:v>
                </c:pt>
              </c:numCache>
            </c:numRef>
          </c:val>
          <c:extLst>
            <c:ext xmlns:c16="http://schemas.microsoft.com/office/drawing/2014/chart" uri="{C3380CC4-5D6E-409C-BE32-E72D297353CC}">
              <c16:uniqueId val="{00000002-8C85-314A-BE5C-480C0FD0197D}"/>
            </c:ext>
          </c:extLst>
        </c:ser>
        <c:dLbls>
          <c:showLegendKey val="0"/>
          <c:showVal val="0"/>
          <c:showCatName val="0"/>
          <c:showSerName val="0"/>
          <c:showPercent val="0"/>
          <c:showBubbleSize val="0"/>
        </c:dLbls>
        <c:gapWidth val="150"/>
        <c:axId val="134431872"/>
        <c:axId val="134433408"/>
      </c:barChart>
      <c:catAx>
        <c:axId val="134431872"/>
        <c:scaling>
          <c:orientation val="minMax"/>
        </c:scaling>
        <c:delete val="0"/>
        <c:axPos val="b"/>
        <c:numFmt formatCode="General" sourceLinked="1"/>
        <c:majorTickMark val="out"/>
        <c:minorTickMark val="none"/>
        <c:tickLblPos val="nextTo"/>
        <c:crossAx val="134433408"/>
        <c:crosses val="autoZero"/>
        <c:auto val="1"/>
        <c:lblAlgn val="ctr"/>
        <c:lblOffset val="100"/>
        <c:noMultiLvlLbl val="0"/>
      </c:catAx>
      <c:valAx>
        <c:axId val="134433408"/>
        <c:scaling>
          <c:orientation val="minMax"/>
        </c:scaling>
        <c:delete val="0"/>
        <c:axPos val="l"/>
        <c:majorGridlines/>
        <c:numFmt formatCode="#\ ##0.0" sourceLinked="1"/>
        <c:majorTickMark val="out"/>
        <c:minorTickMark val="none"/>
        <c:tickLblPos val="nextTo"/>
        <c:crossAx val="134431872"/>
        <c:crosses val="autoZero"/>
        <c:crossBetween val="between"/>
      </c:valAx>
      <c:dTable>
        <c:showHorzBorder val="1"/>
        <c:showVertBorder val="1"/>
        <c:showOutline val="1"/>
        <c:showKeys val="0"/>
      </c:dTable>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0" i="0" dirty="0">
                <a:latin typeface="Helvetica" pitchFamily="2" charset="0"/>
              </a:rPr>
              <a:t>NSW</a:t>
            </a:r>
            <a:r>
              <a:rPr lang="en-US" b="0" i="0" baseline="0" dirty="0">
                <a:latin typeface="Helvetica" pitchFamily="2" charset="0"/>
              </a:rPr>
              <a:t> </a:t>
            </a:r>
            <a:r>
              <a:rPr lang="en-US" b="0" i="0" baseline="0" dirty="0">
                <a:latin typeface="+mj-lt"/>
              </a:rPr>
              <a:t>State</a:t>
            </a:r>
            <a:r>
              <a:rPr lang="en-US" b="0" i="0" baseline="0" dirty="0">
                <a:latin typeface="Helvetica" pitchFamily="2" charset="0"/>
              </a:rPr>
              <a:t> and </a:t>
            </a:r>
            <a:r>
              <a:rPr lang="en-US" b="0" i="0" baseline="0" dirty="0" err="1">
                <a:latin typeface="Helvetica" pitchFamily="2" charset="0"/>
              </a:rPr>
              <a:t>C'wealth</a:t>
            </a:r>
            <a:r>
              <a:rPr lang="en-US" b="0" i="0" baseline="0" dirty="0">
                <a:latin typeface="Helvetica" pitchFamily="2" charset="0"/>
              </a:rPr>
              <a:t> funding</a:t>
            </a:r>
          </a:p>
          <a:p>
            <a:pPr>
              <a:defRPr/>
            </a:pPr>
            <a:r>
              <a:rPr lang="en-US" b="0" i="0" baseline="0" dirty="0">
                <a:latin typeface="Helvetica" pitchFamily="2" charset="0"/>
              </a:rPr>
              <a:t>2013-17</a:t>
            </a:r>
            <a:endParaRPr lang="en-US" b="0" i="0" dirty="0">
              <a:latin typeface="Helvetica"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Sheet1!$G$1</c:f>
              <c:strCache>
                <c:ptCount val="1"/>
                <c:pt idx="0">
                  <c:v>State</c:v>
                </c:pt>
              </c:strCache>
            </c:strRef>
          </c:tx>
          <c:spPr>
            <a:solidFill>
              <a:schemeClr val="accent1"/>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Sheet1!$G$2:$G$6</c:f>
              <c:numCache>
                <c:formatCode>General</c:formatCode>
                <c:ptCount val="5"/>
                <c:pt idx="0">
                  <c:v>1150.5</c:v>
                </c:pt>
                <c:pt idx="1">
                  <c:v>1108.3</c:v>
                </c:pt>
                <c:pt idx="2">
                  <c:v>1063.8</c:v>
                </c:pt>
                <c:pt idx="3">
                  <c:v>910.9</c:v>
                </c:pt>
                <c:pt idx="4">
                  <c:v>879.1</c:v>
                </c:pt>
              </c:numCache>
            </c:numRef>
          </c:val>
          <c:extLst>
            <c:ext xmlns:c16="http://schemas.microsoft.com/office/drawing/2014/chart" uri="{C3380CC4-5D6E-409C-BE32-E72D297353CC}">
              <c16:uniqueId val="{00000000-7AE0-4E41-8074-95E4A17E6586}"/>
            </c:ext>
          </c:extLst>
        </c:ser>
        <c:ser>
          <c:idx val="1"/>
          <c:order val="1"/>
          <c:tx>
            <c:strRef>
              <c:f>Sheet1!$F$1</c:f>
              <c:strCache>
                <c:ptCount val="1"/>
                <c:pt idx="0">
                  <c:v>C'wealth</c:v>
                </c:pt>
              </c:strCache>
            </c:strRef>
          </c:tx>
          <c:spPr>
            <a:solidFill>
              <a:schemeClr val="accent2"/>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Sheet1!$F$2:$F$6</c:f>
              <c:numCache>
                <c:formatCode>General</c:formatCode>
                <c:ptCount val="5"/>
                <c:pt idx="0">
                  <c:v>627.29999999999995</c:v>
                </c:pt>
                <c:pt idx="1">
                  <c:v>507.3</c:v>
                </c:pt>
                <c:pt idx="2">
                  <c:v>603.20000000000005</c:v>
                </c:pt>
                <c:pt idx="3">
                  <c:v>616.20000000000005</c:v>
                </c:pt>
                <c:pt idx="4">
                  <c:v>641.1</c:v>
                </c:pt>
              </c:numCache>
            </c:numRef>
          </c:val>
          <c:extLst>
            <c:ext xmlns:c16="http://schemas.microsoft.com/office/drawing/2014/chart" uri="{C3380CC4-5D6E-409C-BE32-E72D297353CC}">
              <c16:uniqueId val="{00000001-7AE0-4E41-8074-95E4A17E6586}"/>
            </c:ext>
          </c:extLst>
        </c:ser>
        <c:ser>
          <c:idx val="2"/>
          <c:order val="2"/>
          <c:tx>
            <c:strRef>
              <c:f>Sheet1!$B$1</c:f>
              <c:strCache>
                <c:ptCount val="1"/>
                <c:pt idx="0">
                  <c:v>Total</c:v>
                </c:pt>
              </c:strCache>
            </c:strRef>
          </c:tx>
          <c:spPr>
            <a:solidFill>
              <a:schemeClr val="accent3"/>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1777.8</c:v>
                </c:pt>
                <c:pt idx="1">
                  <c:v>1615.6</c:v>
                </c:pt>
                <c:pt idx="2">
                  <c:v>1666.9</c:v>
                </c:pt>
                <c:pt idx="3">
                  <c:v>1527.1</c:v>
                </c:pt>
                <c:pt idx="4">
                  <c:v>1520.2</c:v>
                </c:pt>
              </c:numCache>
            </c:numRef>
          </c:val>
          <c:extLst>
            <c:ext xmlns:c16="http://schemas.microsoft.com/office/drawing/2014/chart" uri="{C3380CC4-5D6E-409C-BE32-E72D297353CC}">
              <c16:uniqueId val="{00000002-7AE0-4E41-8074-95E4A17E6586}"/>
            </c:ext>
          </c:extLst>
        </c:ser>
        <c:dLbls>
          <c:showLegendKey val="0"/>
          <c:showVal val="0"/>
          <c:showCatName val="0"/>
          <c:showSerName val="0"/>
          <c:showPercent val="0"/>
          <c:showBubbleSize val="0"/>
        </c:dLbls>
        <c:gapWidth val="219"/>
        <c:overlap val="-27"/>
        <c:axId val="134560384"/>
        <c:axId val="134570368"/>
      </c:barChart>
      <c:catAx>
        <c:axId val="13456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570368"/>
        <c:crosses val="autoZero"/>
        <c:auto val="1"/>
        <c:lblAlgn val="ctr"/>
        <c:lblOffset val="100"/>
        <c:noMultiLvlLbl val="0"/>
      </c:catAx>
      <c:valAx>
        <c:axId val="134570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5603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latin typeface="+mj-lt"/>
              </a:defRPr>
            </a:pPr>
            <a:r>
              <a:rPr lang="en-US" b="0" i="0" dirty="0">
                <a:latin typeface="+mj-lt"/>
              </a:rPr>
              <a:t>NSW</a:t>
            </a:r>
            <a:r>
              <a:rPr lang="en-US" b="0" i="0" baseline="0" dirty="0">
                <a:latin typeface="+mj-lt"/>
              </a:rPr>
              <a:t> TAFE/VET Funding</a:t>
            </a:r>
          </a:p>
          <a:p>
            <a:pPr>
              <a:defRPr>
                <a:latin typeface="+mj-lt"/>
              </a:defRPr>
            </a:pPr>
            <a:r>
              <a:rPr lang="en-US" b="0" i="0" baseline="0" dirty="0">
                <a:latin typeface="+mj-lt"/>
              </a:rPr>
              <a:t>2013-17 ($2017)</a:t>
            </a:r>
            <a:endParaRPr lang="en-US" b="0" i="0" dirty="0">
              <a:latin typeface="+mj-lt"/>
            </a:endParaRPr>
          </a:p>
        </c:rich>
      </c:tx>
      <c:overlay val="0"/>
    </c:title>
    <c:autoTitleDeleted val="0"/>
    <c:plotArea>
      <c:layout/>
      <c:barChart>
        <c:barDir val="col"/>
        <c:grouping val="clustered"/>
        <c:varyColors val="0"/>
        <c:ser>
          <c:idx val="0"/>
          <c:order val="0"/>
          <c:tx>
            <c:strRef>
              <c:f>Sheet1!$A$2</c:f>
              <c:strCache>
                <c:ptCount val="1"/>
                <c:pt idx="0">
                  <c:v>Contestable</c:v>
                </c:pt>
              </c:strCache>
            </c:strRef>
          </c:tx>
          <c:invertIfNegative val="0"/>
          <c:cat>
            <c:numRef>
              <c:f>Sheet1!$B$1:$K$1</c:f>
              <c:numCache>
                <c:formatCode>General</c:formatCode>
                <c:ptCount val="10"/>
                <c:pt idx="0">
                  <c:v>2013</c:v>
                </c:pt>
                <c:pt idx="2">
                  <c:v>2014</c:v>
                </c:pt>
                <c:pt idx="4">
                  <c:v>2015</c:v>
                </c:pt>
                <c:pt idx="6">
                  <c:v>2016</c:v>
                </c:pt>
                <c:pt idx="8">
                  <c:v>2017</c:v>
                </c:pt>
              </c:numCache>
            </c:numRef>
          </c:cat>
          <c:val>
            <c:numRef>
              <c:f>Sheet1!$B$2:$K$2</c:f>
              <c:numCache>
                <c:formatCode>0%</c:formatCode>
                <c:ptCount val="10"/>
                <c:pt idx="0" formatCode="General">
                  <c:v>309.89999999999998</c:v>
                </c:pt>
                <c:pt idx="1">
                  <c:v>0.17429696287964</c:v>
                </c:pt>
                <c:pt idx="2" formatCode="General">
                  <c:v>337</c:v>
                </c:pt>
                <c:pt idx="3">
                  <c:v>0.20859123545432001</c:v>
                </c:pt>
                <c:pt idx="4" formatCode="General">
                  <c:v>381.4</c:v>
                </c:pt>
                <c:pt idx="5">
                  <c:v>0.228807966884636</c:v>
                </c:pt>
                <c:pt idx="6" formatCode="General">
                  <c:v>484.1</c:v>
                </c:pt>
                <c:pt idx="7">
                  <c:v>0.317006089974461</c:v>
                </c:pt>
                <c:pt idx="8" formatCode="General">
                  <c:v>723.7</c:v>
                </c:pt>
                <c:pt idx="9">
                  <c:v>0.47605578213393002</c:v>
                </c:pt>
              </c:numCache>
            </c:numRef>
          </c:val>
          <c:extLst>
            <c:ext xmlns:c16="http://schemas.microsoft.com/office/drawing/2014/chart" uri="{C3380CC4-5D6E-409C-BE32-E72D297353CC}">
              <c16:uniqueId val="{00000000-0DC8-E64C-A15C-6BD46DFCAC1E}"/>
            </c:ext>
          </c:extLst>
        </c:ser>
        <c:ser>
          <c:idx val="1"/>
          <c:order val="1"/>
          <c:tx>
            <c:strRef>
              <c:f>Sheet1!$A$3</c:f>
              <c:strCache>
                <c:ptCount val="1"/>
                <c:pt idx="0">
                  <c:v>Not contestable</c:v>
                </c:pt>
              </c:strCache>
            </c:strRef>
          </c:tx>
          <c:invertIfNegative val="0"/>
          <c:cat>
            <c:numRef>
              <c:f>Sheet1!$B$1:$K$1</c:f>
              <c:numCache>
                <c:formatCode>General</c:formatCode>
                <c:ptCount val="10"/>
                <c:pt idx="0">
                  <c:v>2013</c:v>
                </c:pt>
                <c:pt idx="2">
                  <c:v>2014</c:v>
                </c:pt>
                <c:pt idx="4">
                  <c:v>2015</c:v>
                </c:pt>
                <c:pt idx="6">
                  <c:v>2016</c:v>
                </c:pt>
                <c:pt idx="8">
                  <c:v>2017</c:v>
                </c:pt>
              </c:numCache>
            </c:numRef>
          </c:cat>
          <c:val>
            <c:numRef>
              <c:f>Sheet1!$B$3:$K$3</c:f>
              <c:numCache>
                <c:formatCode>0%</c:formatCode>
                <c:ptCount val="10"/>
                <c:pt idx="0" formatCode="General">
                  <c:v>1468.1</c:v>
                </c:pt>
                <c:pt idx="1">
                  <c:v>0.82570303712035997</c:v>
                </c:pt>
                <c:pt idx="2" formatCode="General">
                  <c:v>1278.5999999999999</c:v>
                </c:pt>
                <c:pt idx="3">
                  <c:v>0.79140876454567999</c:v>
                </c:pt>
                <c:pt idx="4" formatCode="General">
                  <c:v>1285.5</c:v>
                </c:pt>
                <c:pt idx="5">
                  <c:v>0.771192033115364</c:v>
                </c:pt>
                <c:pt idx="6" formatCode="General">
                  <c:v>1043</c:v>
                </c:pt>
                <c:pt idx="7">
                  <c:v>0.682993910025539</c:v>
                </c:pt>
                <c:pt idx="8" formatCode="General">
                  <c:v>796.5</c:v>
                </c:pt>
                <c:pt idx="9">
                  <c:v>0.52394421786607004</c:v>
                </c:pt>
              </c:numCache>
            </c:numRef>
          </c:val>
          <c:extLst>
            <c:ext xmlns:c16="http://schemas.microsoft.com/office/drawing/2014/chart" uri="{C3380CC4-5D6E-409C-BE32-E72D297353CC}">
              <c16:uniqueId val="{00000001-0DC8-E64C-A15C-6BD46DFCAC1E}"/>
            </c:ext>
          </c:extLst>
        </c:ser>
        <c:ser>
          <c:idx val="2"/>
          <c:order val="2"/>
          <c:tx>
            <c:strRef>
              <c:f>Sheet1!$A$4</c:f>
              <c:strCache>
                <c:ptCount val="1"/>
                <c:pt idx="0">
                  <c:v>Total</c:v>
                </c:pt>
              </c:strCache>
            </c:strRef>
          </c:tx>
          <c:invertIfNegative val="0"/>
          <c:cat>
            <c:numRef>
              <c:f>Sheet1!$B$1:$K$1</c:f>
              <c:numCache>
                <c:formatCode>General</c:formatCode>
                <c:ptCount val="10"/>
                <c:pt idx="0">
                  <c:v>2013</c:v>
                </c:pt>
                <c:pt idx="2">
                  <c:v>2014</c:v>
                </c:pt>
                <c:pt idx="4">
                  <c:v>2015</c:v>
                </c:pt>
                <c:pt idx="6">
                  <c:v>2016</c:v>
                </c:pt>
                <c:pt idx="8">
                  <c:v>2017</c:v>
                </c:pt>
              </c:numCache>
            </c:numRef>
          </c:cat>
          <c:val>
            <c:numRef>
              <c:f>Sheet1!$B$4:$K$4</c:f>
              <c:numCache>
                <c:formatCode>General</c:formatCode>
                <c:ptCount val="10"/>
                <c:pt idx="0">
                  <c:v>1778</c:v>
                </c:pt>
                <c:pt idx="2">
                  <c:v>1615.6</c:v>
                </c:pt>
                <c:pt idx="4">
                  <c:v>1666.9</c:v>
                </c:pt>
                <c:pt idx="6">
                  <c:v>1527.1</c:v>
                </c:pt>
                <c:pt idx="8">
                  <c:v>1520.2</c:v>
                </c:pt>
              </c:numCache>
            </c:numRef>
          </c:val>
          <c:extLst>
            <c:ext xmlns:c16="http://schemas.microsoft.com/office/drawing/2014/chart" uri="{C3380CC4-5D6E-409C-BE32-E72D297353CC}">
              <c16:uniqueId val="{00000002-0DC8-E64C-A15C-6BD46DFCAC1E}"/>
            </c:ext>
          </c:extLst>
        </c:ser>
        <c:dLbls>
          <c:showLegendKey val="0"/>
          <c:showVal val="0"/>
          <c:showCatName val="0"/>
          <c:showSerName val="0"/>
          <c:showPercent val="0"/>
          <c:showBubbleSize val="0"/>
        </c:dLbls>
        <c:gapWidth val="150"/>
        <c:axId val="134937600"/>
        <c:axId val="134615808"/>
      </c:barChart>
      <c:catAx>
        <c:axId val="134937600"/>
        <c:scaling>
          <c:orientation val="minMax"/>
        </c:scaling>
        <c:delete val="0"/>
        <c:axPos val="b"/>
        <c:numFmt formatCode="General" sourceLinked="1"/>
        <c:majorTickMark val="none"/>
        <c:minorTickMark val="none"/>
        <c:tickLblPos val="nextTo"/>
        <c:crossAx val="134615808"/>
        <c:crosses val="autoZero"/>
        <c:auto val="1"/>
        <c:lblAlgn val="ctr"/>
        <c:lblOffset val="100"/>
        <c:noMultiLvlLbl val="0"/>
      </c:catAx>
      <c:valAx>
        <c:axId val="134615808"/>
        <c:scaling>
          <c:orientation val="minMax"/>
        </c:scaling>
        <c:delete val="0"/>
        <c:axPos val="l"/>
        <c:majorGridlines/>
        <c:title>
          <c:tx>
            <c:rich>
              <a:bodyPr/>
              <a:lstStyle/>
              <a:p>
                <a:pPr>
                  <a:defRPr/>
                </a:pPr>
                <a:r>
                  <a:rPr lang="en-US" b="0" i="0" dirty="0">
                    <a:latin typeface="Helvetica" pitchFamily="2" charset="0"/>
                  </a:rPr>
                  <a:t>$000,000</a:t>
                </a:r>
              </a:p>
            </c:rich>
          </c:tx>
          <c:overlay val="0"/>
        </c:title>
        <c:numFmt formatCode="General" sourceLinked="1"/>
        <c:majorTickMark val="none"/>
        <c:minorTickMark val="none"/>
        <c:tickLblPos val="nextTo"/>
        <c:crossAx val="13493760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0" i="0" dirty="0">
                <a:latin typeface="Helvetica" pitchFamily="2" charset="0"/>
              </a:rPr>
              <a:t>NSW</a:t>
            </a:r>
            <a:r>
              <a:rPr lang="en-US" b="0" i="0" baseline="0" dirty="0">
                <a:latin typeface="Helvetica" pitchFamily="2" charset="0"/>
              </a:rPr>
              <a:t> Funding 2013-17</a:t>
            </a:r>
          </a:p>
          <a:p>
            <a:pPr>
              <a:defRPr/>
            </a:pPr>
            <a:r>
              <a:rPr lang="en-US" b="0" i="0" baseline="0" dirty="0">
                <a:latin typeface="Helvetica" pitchFamily="2" charset="0"/>
              </a:rPr>
              <a:t>Total, </a:t>
            </a:r>
            <a:r>
              <a:rPr lang="en-US" b="0" i="0" baseline="0" dirty="0">
                <a:latin typeface="+mj-lt"/>
              </a:rPr>
              <a:t>Competitive</a:t>
            </a:r>
            <a:r>
              <a:rPr lang="en-US" b="0" i="0" baseline="0" dirty="0">
                <a:latin typeface="Helvetica" pitchFamily="2" charset="0"/>
              </a:rPr>
              <a:t> and PP</a:t>
            </a:r>
            <a:endParaRPr lang="en-US" b="0" i="0" dirty="0">
              <a:latin typeface="Helvetica"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1777.8</c:v>
                </c:pt>
                <c:pt idx="1">
                  <c:v>1615.6</c:v>
                </c:pt>
                <c:pt idx="2">
                  <c:v>1666.9</c:v>
                </c:pt>
                <c:pt idx="3">
                  <c:v>1527.1</c:v>
                </c:pt>
                <c:pt idx="4">
                  <c:v>1520.2</c:v>
                </c:pt>
              </c:numCache>
            </c:numRef>
          </c:val>
          <c:extLst>
            <c:ext xmlns:c16="http://schemas.microsoft.com/office/drawing/2014/chart" uri="{C3380CC4-5D6E-409C-BE32-E72D297353CC}">
              <c16:uniqueId val="{00000000-DCC8-8A48-924D-752CBD492F9B}"/>
            </c:ext>
          </c:extLst>
        </c:ser>
        <c:ser>
          <c:idx val="1"/>
          <c:order val="1"/>
          <c:tx>
            <c:strRef>
              <c:f>Sheet1!$C$1</c:f>
              <c:strCache>
                <c:ptCount val="1"/>
                <c:pt idx="0">
                  <c:v>Competitive</c:v>
                </c:pt>
              </c:strCache>
            </c:strRef>
          </c:tx>
          <c:spPr>
            <a:solidFill>
              <a:schemeClr val="accent2"/>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0">
                  <c:v>309.10000000000002</c:v>
                </c:pt>
                <c:pt idx="1">
                  <c:v>337</c:v>
                </c:pt>
                <c:pt idx="2">
                  <c:v>381.4</c:v>
                </c:pt>
                <c:pt idx="3">
                  <c:v>484.1</c:v>
                </c:pt>
                <c:pt idx="4">
                  <c:v>723.7</c:v>
                </c:pt>
              </c:numCache>
            </c:numRef>
          </c:val>
          <c:extLst>
            <c:ext xmlns:c16="http://schemas.microsoft.com/office/drawing/2014/chart" uri="{C3380CC4-5D6E-409C-BE32-E72D297353CC}">
              <c16:uniqueId val="{00000001-DCC8-8A48-924D-752CBD492F9B}"/>
            </c:ext>
          </c:extLst>
        </c:ser>
        <c:ser>
          <c:idx val="2"/>
          <c:order val="2"/>
          <c:tx>
            <c:strRef>
              <c:f>Sheet1!$D$1</c:f>
              <c:strCache>
                <c:ptCount val="1"/>
                <c:pt idx="0">
                  <c:v>$ pp</c:v>
                </c:pt>
              </c:strCache>
            </c:strRef>
          </c:tx>
          <c:spPr>
            <a:solidFill>
              <a:schemeClr val="accent3"/>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Sheet1!$D$2:$D$6</c:f>
              <c:numCache>
                <c:formatCode>General</c:formatCode>
                <c:ptCount val="5"/>
                <c:pt idx="0">
                  <c:v>100.4</c:v>
                </c:pt>
                <c:pt idx="1">
                  <c:v>136.69999999999999</c:v>
                </c:pt>
                <c:pt idx="2">
                  <c:v>99.5</c:v>
                </c:pt>
                <c:pt idx="3">
                  <c:v>182.2</c:v>
                </c:pt>
                <c:pt idx="4">
                  <c:v>298.39999999999998</c:v>
                </c:pt>
              </c:numCache>
            </c:numRef>
          </c:val>
          <c:extLst>
            <c:ext xmlns:c16="http://schemas.microsoft.com/office/drawing/2014/chart" uri="{C3380CC4-5D6E-409C-BE32-E72D297353CC}">
              <c16:uniqueId val="{00000002-DCC8-8A48-924D-752CBD492F9B}"/>
            </c:ext>
          </c:extLst>
        </c:ser>
        <c:dLbls>
          <c:showLegendKey val="0"/>
          <c:showVal val="0"/>
          <c:showCatName val="0"/>
          <c:showSerName val="0"/>
          <c:showPercent val="0"/>
          <c:showBubbleSize val="0"/>
        </c:dLbls>
        <c:gapWidth val="219"/>
        <c:overlap val="-27"/>
        <c:axId val="134672384"/>
        <c:axId val="134673920"/>
      </c:barChart>
      <c:catAx>
        <c:axId val="13467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673920"/>
        <c:crosses val="autoZero"/>
        <c:auto val="1"/>
        <c:lblAlgn val="ctr"/>
        <c:lblOffset val="100"/>
        <c:noMultiLvlLbl val="0"/>
      </c:catAx>
      <c:valAx>
        <c:axId val="134673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6723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dirty="0">
                <a:solidFill>
                  <a:schemeClr val="tx1"/>
                </a:solidFill>
                <a:latin typeface="Helvetica" pitchFamily="2" charset="0"/>
              </a:rPr>
              <a:t>2013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Funding allocated competively in 2013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FD9-B348-A5AA-0CCF89E77B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FB-1342-9D4B-F09AB01CC0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Competitive</c:v>
                </c:pt>
                <c:pt idx="1">
                  <c:v>Total</c:v>
                </c:pt>
              </c:strCache>
            </c:strRef>
          </c:cat>
          <c:val>
            <c:numRef>
              <c:f>Sheet1!$B$2:$B$3</c:f>
              <c:numCache>
                <c:formatCode>General</c:formatCode>
                <c:ptCount val="2"/>
                <c:pt idx="0">
                  <c:v>17.399999999999999</c:v>
                </c:pt>
                <c:pt idx="1">
                  <c:v>82.6</c:v>
                </c:pt>
              </c:numCache>
            </c:numRef>
          </c:val>
          <c:extLst>
            <c:ext xmlns:c16="http://schemas.microsoft.com/office/drawing/2014/chart" uri="{C3380CC4-5D6E-409C-BE32-E72D297353CC}">
              <c16:uniqueId val="{00000000-CFD9-B348-A5AA-0CCF89E77BAC}"/>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dirty="0">
                <a:solidFill>
                  <a:schemeClr val="tx1"/>
                </a:solidFill>
                <a:latin typeface="Helvetica" pitchFamily="2" charset="0"/>
              </a:rPr>
              <a:t>2017</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Funding allocated competitively in 2017</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EE-C944-A522-81137BE436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EE-C944-A522-81137BE4362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Competitive</c:v>
                </c:pt>
                <c:pt idx="1">
                  <c:v>Total</c:v>
                </c:pt>
              </c:strCache>
            </c:strRef>
          </c:cat>
          <c:val>
            <c:numRef>
              <c:f>Sheet1!$B$2:$B$3</c:f>
              <c:numCache>
                <c:formatCode>General</c:formatCode>
                <c:ptCount val="2"/>
                <c:pt idx="0">
                  <c:v>47.6</c:v>
                </c:pt>
                <c:pt idx="1">
                  <c:v>52.4</c:v>
                </c:pt>
              </c:numCache>
            </c:numRef>
          </c:val>
          <c:extLst>
            <c:ext xmlns:c16="http://schemas.microsoft.com/office/drawing/2014/chart" uri="{C3380CC4-5D6E-409C-BE32-E72D297353CC}">
              <c16:uniqueId val="{00000000-1626-1B4A-A5CB-4C8FA7B9AE2E}"/>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063CCF-A7FB-F348-B7B4-18D600A858A1}"/>
              </a:ext>
            </a:extLst>
          </p:cNvPr>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latin typeface="Helvetica" pitchFamily="2" charset="0"/>
            </a:endParaRPr>
          </a:p>
        </p:txBody>
      </p:sp>
      <p:sp>
        <p:nvSpPr>
          <p:cNvPr id="3" name="Date Placeholder 2">
            <a:extLst>
              <a:ext uri="{FF2B5EF4-FFF2-40B4-BE49-F238E27FC236}">
                <a16:creationId xmlns:a16="http://schemas.microsoft.com/office/drawing/2014/main" id="{605F3807-E242-D74C-BFCA-98042C1AB8B5}"/>
              </a:ext>
            </a:extLst>
          </p:cNvPr>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99B18DEF-727C-AF41-B857-E597EB6D4AA4}" type="datetimeFigureOut">
              <a:rPr lang="en-US" smtClean="0">
                <a:latin typeface="Helvetica" pitchFamily="2" charset="0"/>
              </a:rPr>
              <a:t>10/29/2019</a:t>
            </a:fld>
            <a:endParaRPr lang="en-US" dirty="0">
              <a:latin typeface="Helvetica" pitchFamily="2" charset="0"/>
            </a:endParaRPr>
          </a:p>
        </p:txBody>
      </p:sp>
      <p:sp>
        <p:nvSpPr>
          <p:cNvPr id="4" name="Footer Placeholder 3">
            <a:extLst>
              <a:ext uri="{FF2B5EF4-FFF2-40B4-BE49-F238E27FC236}">
                <a16:creationId xmlns:a16="http://schemas.microsoft.com/office/drawing/2014/main" id="{2BD8B4BB-7587-804B-B7D1-41B737438B53}"/>
              </a:ext>
            </a:extLst>
          </p:cNvPr>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en-US" dirty="0">
              <a:latin typeface="Helvetica" pitchFamily="2" charset="0"/>
            </a:endParaRPr>
          </a:p>
        </p:txBody>
      </p:sp>
      <p:sp>
        <p:nvSpPr>
          <p:cNvPr id="5" name="Slide Number Placeholder 4">
            <a:extLst>
              <a:ext uri="{FF2B5EF4-FFF2-40B4-BE49-F238E27FC236}">
                <a16:creationId xmlns:a16="http://schemas.microsoft.com/office/drawing/2014/main" id="{E2E1A73F-166F-EA47-80C8-D41C15BE958F}"/>
              </a:ext>
            </a:extLst>
          </p:cNvPr>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2FBB0E1D-7597-5D40-B771-4A7F99709EFB}" type="slidenum">
              <a:rPr lang="en-US" smtClean="0">
                <a:latin typeface="Helvetica" pitchFamily="2" charset="0"/>
              </a:rPr>
              <a:t>‹#›</a:t>
            </a:fld>
            <a:endParaRPr lang="en-US" dirty="0">
              <a:latin typeface="Helvetica" pitchFamily="2" charset="0"/>
            </a:endParaRPr>
          </a:p>
        </p:txBody>
      </p:sp>
    </p:spTree>
    <p:extLst>
      <p:ext uri="{BB962C8B-B14F-4D97-AF65-F5344CB8AC3E}">
        <p14:creationId xmlns:p14="http://schemas.microsoft.com/office/powerpoint/2010/main" val="1306198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b="0" i="0">
                <a:latin typeface="Helvetica" pitchFamily="2" charset="0"/>
              </a:defRPr>
            </a:lvl1pPr>
          </a:lstStyle>
          <a:p>
            <a:endParaRPr lang="en-US" dirty="0"/>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b="0" i="0">
                <a:latin typeface="Helvetica" pitchFamily="2" charset="0"/>
              </a:defRPr>
            </a:lvl1pPr>
          </a:lstStyle>
          <a:p>
            <a:fld id="{D4C12F0E-6EB7-2A4D-8C76-D1A46D482B3B}" type="datetimeFigureOut">
              <a:rPr lang="en-US" smtClean="0"/>
              <a:pPr/>
              <a:t>10/29/2019</a:t>
            </a:fld>
            <a:endParaRPr lang="en-US" dirty="0"/>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b="0" i="0">
                <a:latin typeface="Helvetica" pitchFamily="2" charset="0"/>
              </a:defRPr>
            </a:lvl1pPr>
          </a:lstStyle>
          <a:p>
            <a:endParaRPr lang="en-US" dirty="0"/>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b="0" i="0">
                <a:latin typeface="Helvetica" pitchFamily="2" charset="0"/>
              </a:defRPr>
            </a:lvl1pPr>
          </a:lstStyle>
          <a:p>
            <a:fld id="{8369D80D-A52A-9E45-A63E-373137C740CF}" type="slidenum">
              <a:rPr lang="en-US" smtClean="0"/>
              <a:pPr/>
              <a:t>‹#›</a:t>
            </a:fld>
            <a:endParaRPr lang="en-US" dirty="0"/>
          </a:p>
        </p:txBody>
      </p:sp>
    </p:spTree>
    <p:extLst>
      <p:ext uri="{BB962C8B-B14F-4D97-AF65-F5344CB8AC3E}">
        <p14:creationId xmlns:p14="http://schemas.microsoft.com/office/powerpoint/2010/main" val="3814001763"/>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Helvetica" pitchFamily="2" charset="0"/>
        <a:ea typeface="+mn-ea"/>
        <a:cs typeface="+mn-cs"/>
      </a:defRPr>
    </a:lvl1pPr>
    <a:lvl2pPr marL="457200" algn="l" defTabSz="457200" rtl="0" eaLnBrk="1" latinLnBrk="0" hangingPunct="1">
      <a:defRPr sz="1200" b="0" i="0" kern="1200">
        <a:solidFill>
          <a:schemeClr val="tx1"/>
        </a:solidFill>
        <a:latin typeface="Helvetica" pitchFamily="2" charset="0"/>
        <a:ea typeface="+mn-ea"/>
        <a:cs typeface="+mn-cs"/>
      </a:defRPr>
    </a:lvl2pPr>
    <a:lvl3pPr marL="914400" algn="l" defTabSz="457200" rtl="0" eaLnBrk="1" latinLnBrk="0" hangingPunct="1">
      <a:defRPr sz="1200" b="0" i="0" kern="1200">
        <a:solidFill>
          <a:schemeClr val="tx1"/>
        </a:solidFill>
        <a:latin typeface="Helvetica" pitchFamily="2" charset="0"/>
        <a:ea typeface="+mn-ea"/>
        <a:cs typeface="+mn-cs"/>
      </a:defRPr>
    </a:lvl3pPr>
    <a:lvl4pPr marL="1371600" algn="l" defTabSz="457200" rtl="0" eaLnBrk="1" latinLnBrk="0" hangingPunct="1">
      <a:defRPr sz="1200" b="0" i="0" kern="1200">
        <a:solidFill>
          <a:schemeClr val="tx1"/>
        </a:solidFill>
        <a:latin typeface="Helvetica" pitchFamily="2" charset="0"/>
        <a:ea typeface="+mn-ea"/>
        <a:cs typeface="+mn-cs"/>
      </a:defRPr>
    </a:lvl4pPr>
    <a:lvl5pPr marL="1828800" algn="l" defTabSz="457200" rtl="0" eaLnBrk="1" latinLnBrk="0" hangingPunct="1">
      <a:defRPr sz="1200" b="0" i="0" kern="1200">
        <a:solidFill>
          <a:schemeClr val="tx1"/>
        </a:solidFill>
        <a:latin typeface="Helvetica" pitchFamily="2"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National Centre for Vocational Education Research. (2018). Historical time series of government-funded vocational education and training from 1981 to 2017.</a:t>
            </a:r>
            <a:endParaRPr lang="en-US" dirty="0"/>
          </a:p>
        </p:txBody>
      </p:sp>
      <p:sp>
        <p:nvSpPr>
          <p:cNvPr id="4" name="Slide Number Placeholder 3"/>
          <p:cNvSpPr>
            <a:spLocks noGrp="1"/>
          </p:cNvSpPr>
          <p:nvPr>
            <p:ph type="sldNum" sz="quarter" idx="10"/>
          </p:nvPr>
        </p:nvSpPr>
        <p:spPr/>
        <p:txBody>
          <a:bodyPr/>
          <a:lstStyle/>
          <a:p>
            <a:fld id="{93640EC9-A777-DF48-851D-D07F9411A244}" type="slidenum">
              <a:rPr lang="en-US" smtClean="0"/>
              <a:t>3</a:t>
            </a:fld>
            <a:endParaRPr lang="en-US"/>
          </a:p>
        </p:txBody>
      </p:sp>
    </p:spTree>
    <p:extLst>
      <p:ext uri="{BB962C8B-B14F-4D97-AF65-F5344CB8AC3E}">
        <p14:creationId xmlns:p14="http://schemas.microsoft.com/office/powerpoint/2010/main" val="341319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69D80D-A52A-9E45-A63E-373137C740CF}" type="slidenum">
              <a:rPr lang="en-US" smtClean="0"/>
              <a:pPr/>
              <a:t>4</a:t>
            </a:fld>
            <a:endParaRPr lang="en-US" dirty="0"/>
          </a:p>
        </p:txBody>
      </p:sp>
    </p:spTree>
    <p:extLst>
      <p:ext uri="{BB962C8B-B14F-4D97-AF65-F5344CB8AC3E}">
        <p14:creationId xmlns:p14="http://schemas.microsoft.com/office/powerpoint/2010/main" val="3102230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US" dirty="0"/>
              <a:t>Productivity Commission </a:t>
            </a:r>
            <a:r>
              <a:rPr lang="mr-IN" dirty="0"/>
              <a:t>–</a:t>
            </a:r>
            <a:r>
              <a:rPr lang="en-US" dirty="0"/>
              <a:t> Report on Government Services 2019 </a:t>
            </a:r>
            <a:r>
              <a:rPr lang="mr-IN" dirty="0"/>
              <a:t>–</a:t>
            </a:r>
            <a:r>
              <a:rPr lang="en-US" dirty="0"/>
              <a:t> Vocational Education and Training derived</a:t>
            </a:r>
            <a:r>
              <a:rPr lang="en-US" baseline="0" dirty="0"/>
              <a:t> from Table 5A.5 </a:t>
            </a:r>
            <a:r>
              <a:rPr lang="mr-IN" baseline="0" dirty="0"/>
              <a:t>–</a:t>
            </a:r>
            <a:r>
              <a:rPr lang="en-US" baseline="0" dirty="0"/>
              <a:t> Allocation of government real funds for VET 2017 dollars</a:t>
            </a:r>
            <a:endParaRPr lang="en-US" dirty="0"/>
          </a:p>
        </p:txBody>
      </p:sp>
      <p:sp>
        <p:nvSpPr>
          <p:cNvPr id="4" name="Slide Number Placeholder 3"/>
          <p:cNvSpPr>
            <a:spLocks noGrp="1"/>
          </p:cNvSpPr>
          <p:nvPr>
            <p:ph type="sldNum" sz="quarter" idx="10"/>
          </p:nvPr>
        </p:nvSpPr>
        <p:spPr/>
        <p:txBody>
          <a:bodyPr/>
          <a:lstStyle/>
          <a:p>
            <a:fld id="{93640EC9-A777-DF48-851D-D07F9411A244}" type="slidenum">
              <a:rPr lang="en-US" smtClean="0"/>
              <a:t>5</a:t>
            </a:fld>
            <a:endParaRPr lang="en-US"/>
          </a:p>
        </p:txBody>
      </p:sp>
    </p:spTree>
    <p:extLst>
      <p:ext uri="{BB962C8B-B14F-4D97-AF65-F5344CB8AC3E}">
        <p14:creationId xmlns:p14="http://schemas.microsoft.com/office/powerpoint/2010/main" val="639596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69D80D-A52A-9E45-A63E-373137C740CF}" type="slidenum">
              <a:rPr lang="en-US" smtClean="0"/>
              <a:pPr/>
              <a:t>7</a:t>
            </a:fld>
            <a:endParaRPr lang="en-US" dirty="0"/>
          </a:p>
        </p:txBody>
      </p:sp>
    </p:spTree>
    <p:extLst>
      <p:ext uri="{BB962C8B-B14F-4D97-AF65-F5344CB8AC3E}">
        <p14:creationId xmlns:p14="http://schemas.microsoft.com/office/powerpoint/2010/main" val="1687171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ea typeface="+mn-ea"/>
                <a:cs typeface="+mn-cs"/>
              </a:rPr>
              <a:t>Expenditure on education by sector 2005-06 to 2015-16 (base year 2005-06 = 100)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ea typeface="+mn-ea"/>
                <a:cs typeface="+mn-cs"/>
              </a:rPr>
              <a:t>S. </a:t>
            </a:r>
            <a:r>
              <a:rPr lang="en-US" sz="1200" kern="1200" dirty="0" err="1">
                <a:solidFill>
                  <a:schemeClr val="tx1"/>
                </a:solidFill>
                <a:effectLst/>
                <a:ea typeface="+mn-ea"/>
                <a:cs typeface="+mn-cs"/>
              </a:rPr>
              <a:t>Pilcher</a:t>
            </a:r>
            <a:r>
              <a:rPr lang="en-US" sz="1200" kern="1200" dirty="0">
                <a:solidFill>
                  <a:schemeClr val="tx1"/>
                </a:solidFill>
                <a:effectLst/>
                <a:ea typeface="+mn-ea"/>
                <a:cs typeface="+mn-cs"/>
              </a:rPr>
              <a:t> and K. Torii (2017). Expenditure on education and training in Australia: Update and analysis, Mitchell Institute policy paper No. 05/2017. Mitchell Institute, Melbourne. Available from: </a:t>
            </a:r>
            <a:r>
              <a:rPr lang="en-US" sz="1200" kern="1200" dirty="0" err="1">
                <a:solidFill>
                  <a:schemeClr val="tx1"/>
                </a:solidFill>
                <a:effectLst/>
                <a:ea typeface="+mn-ea"/>
                <a:cs typeface="+mn-cs"/>
              </a:rPr>
              <a:t>www.mitchellinstitute.org.au</a:t>
            </a:r>
            <a:r>
              <a:rPr lang="en-US" sz="1200" kern="1200" dirty="0">
                <a:solidFill>
                  <a:schemeClr val="tx1"/>
                </a:solidFill>
                <a:effectLst/>
                <a:ea typeface="+mn-ea"/>
                <a:cs typeface="+mn-cs"/>
              </a:rPr>
              <a:t> </a:t>
            </a:r>
          </a:p>
          <a:p>
            <a:r>
              <a:rPr lang="en-US" sz="1200" kern="1200" dirty="0">
                <a:solidFill>
                  <a:schemeClr val="tx1"/>
                </a:solidFill>
                <a:effectLst/>
                <a:ea typeface="+mn-ea"/>
                <a:cs typeface="+mn-cs"/>
              </a:rPr>
              <a:t>Expenditure in the VET sector has declined dramatically, to below levels seen over 10 years earlier in real terms. From 2005-06 to 2015-16 national expenditure fell by 4.7 per cent, or $280 million, when adjusted for inflation. In the most recent reporting year, between 2014-15 and 2015-16, VET expenditure fell by 5 per cent in real terms.3 </a:t>
            </a:r>
            <a:endParaRPr lang="en-US" dirty="0"/>
          </a:p>
          <a:p>
            <a:r>
              <a:rPr lang="en-US" sz="1200" kern="1200" dirty="0">
                <a:solidFill>
                  <a:schemeClr val="tx1"/>
                </a:solidFill>
                <a:effectLst/>
                <a:ea typeface="+mn-ea"/>
                <a:cs typeface="+mn-cs"/>
              </a:rPr>
              <a:t>Some of the decline in VET expenditure over this period has been offset by increasing Commonwealth Government outlays to training providers through VET FEE-HELP. </a:t>
            </a:r>
            <a:endParaRPr lang="en-US" dirty="0"/>
          </a:p>
          <a:p>
            <a:r>
              <a:rPr lang="en-US" sz="1200" kern="1200" dirty="0">
                <a:solidFill>
                  <a:schemeClr val="tx1"/>
                </a:solidFill>
                <a:effectLst/>
                <a:ea typeface="+mn-ea"/>
                <a:cs typeface="+mn-cs"/>
              </a:rPr>
              <a:t>However, at the same time the National Partnership Agreement on Skills Reform expired on 30 June 2017. This has been replaced by the Skilling Australians Fund, which has been allocated between $350 and $390 million each year from 2017-18.4 It has yet to receive any funding through the proposed levy on firms employing skilled migrants (to be implemented from 1 January 2018). </a:t>
            </a:r>
            <a:endParaRPr lang="en-US" dirty="0"/>
          </a:p>
          <a:p>
            <a:r>
              <a:rPr lang="en-US" sz="1200" kern="1200" dirty="0">
                <a:solidFill>
                  <a:schemeClr val="tx1"/>
                </a:solidFill>
                <a:effectLst/>
                <a:ea typeface="+mn-ea"/>
                <a:cs typeface="+mn-cs"/>
              </a:rPr>
              <a:t>In stark contrast, higher education expenditure from all sources has grown rapidly, with a 52.6 per cent increase over the eleven year period. Although the particularly sharp growth appears to have slowed in the last year. </a:t>
            </a:r>
            <a:endParaRPr lang="en-US" dirty="0"/>
          </a:p>
          <a:p>
            <a:r>
              <a:rPr lang="en-US" sz="1200" kern="1200" dirty="0">
                <a:solidFill>
                  <a:schemeClr val="tx1"/>
                </a:solidFill>
                <a:effectLst/>
                <a:ea typeface="+mn-ea"/>
                <a:cs typeface="+mn-cs"/>
              </a:rPr>
              <a:t>While higher education expenditure also includes spending from universities’ own resources, the shift to a demand- driven system in 2012, in which student numbers were uncapped, led to a strong increase in enrolments in the years that followed. A slower increase in higher education expenditure from 2014-15 to 2015-16 may indicate that the initial period of rapid growth associated with meeting unmet student demand may have come to an end. From 2015 to 2016 commencing Commonwealth supported students grew only 1.1 per cent (Commonwealth Department of Education and Training 2017). </a:t>
            </a:r>
            <a:endParaRPr lang="en-US" dirty="0"/>
          </a:p>
          <a:p>
            <a:r>
              <a:rPr lang="en-US" sz="1200" kern="1200" dirty="0">
                <a:solidFill>
                  <a:schemeClr val="tx1"/>
                </a:solidFill>
                <a:effectLst/>
                <a:ea typeface="+mn-ea"/>
                <a:cs typeface="+mn-cs"/>
              </a:rPr>
              <a:t>Further, a recent report on the higher education sector’s finances shows the largest growth in revenue from 2015 to 2016 was from international students (TEQSA 2017). </a:t>
            </a:r>
            <a:endParaRPr lang="en-US" dirty="0"/>
          </a:p>
          <a:p>
            <a:r>
              <a:rPr lang="en-US" sz="1200" kern="1200" dirty="0">
                <a:solidFill>
                  <a:schemeClr val="tx1"/>
                </a:solidFill>
                <a:effectLst/>
                <a:ea typeface="+mn-ea"/>
                <a:cs typeface="+mn-cs"/>
              </a:rPr>
              <a:t>School education expenditure increased strongly over the last decade – increasing by $10.4 billion in real terms from 2005-06 to 2015-16. This represents an increase of 30 per cent. However, it has </a:t>
            </a:r>
            <a:r>
              <a:rPr lang="en-US" sz="1200" kern="1200" dirty="0" err="1">
                <a:solidFill>
                  <a:schemeClr val="tx1"/>
                </a:solidFill>
                <a:effectLst/>
                <a:ea typeface="+mn-ea"/>
                <a:cs typeface="+mn-cs"/>
              </a:rPr>
              <a:t>stabilised</a:t>
            </a:r>
            <a:r>
              <a:rPr lang="en-US" sz="1200" kern="1200" dirty="0">
                <a:solidFill>
                  <a:schemeClr val="tx1"/>
                </a:solidFill>
                <a:effectLst/>
                <a:ea typeface="+mn-ea"/>
                <a:cs typeface="+mn-cs"/>
              </a:rPr>
              <a:t> in the last year, with only a 1 per cent ($346 million) increase between 2014-15 and 2015-16. </a:t>
            </a:r>
            <a:endParaRPr lang="en-US" dirty="0"/>
          </a:p>
          <a:p>
            <a:r>
              <a:rPr lang="en-US" sz="1200" kern="1200" dirty="0">
                <a:solidFill>
                  <a:schemeClr val="tx1"/>
                </a:solidFill>
                <a:effectLst/>
                <a:ea typeface="+mn-ea"/>
                <a:cs typeface="+mn-cs"/>
              </a:rPr>
              <a:t>This steady increase in school education expenditure is largely in line with the growth in the everyday operating costs associated with increasing student numbers and wage inflation in the school sector. This is consistent with analysis undertaken by the Grattan Institute which provides a breakdown of the $10 billion increase in school funding between 2004-05 and 2013-14 reported by the Productivity Commission (Goss 2016). </a:t>
            </a:r>
            <a:endParaRPr lang="en-US" dirty="0"/>
          </a:p>
          <a:p>
            <a:r>
              <a:rPr lang="en-US" sz="1200" kern="1200" dirty="0">
                <a:solidFill>
                  <a:schemeClr val="tx1"/>
                </a:solidFill>
                <a:effectLst/>
                <a:ea typeface="+mn-ea"/>
                <a:cs typeface="+mn-cs"/>
              </a:rPr>
              <a:t>Disparities in expenditure patterns between education sectors are concerning – particularly as it continues in the absence of coherent policy and long-term planning, as highlighted in previous years’ publications (Noonan, Burke, Wade, &amp; </a:t>
            </a:r>
            <a:r>
              <a:rPr lang="en-US" sz="1200" kern="1200" dirty="0" err="1">
                <a:solidFill>
                  <a:schemeClr val="tx1"/>
                </a:solidFill>
                <a:effectLst/>
                <a:ea typeface="+mn-ea"/>
                <a:cs typeface="+mn-cs"/>
              </a:rPr>
              <a:t>Pilcher</a:t>
            </a:r>
            <a:r>
              <a:rPr lang="en-US" sz="1200" kern="1200" dirty="0">
                <a:solidFill>
                  <a:schemeClr val="tx1"/>
                </a:solidFill>
                <a:effectLst/>
                <a:ea typeface="+mn-ea"/>
                <a:cs typeface="+mn-cs"/>
              </a:rPr>
              <a:t>, 2014, 2015, O'Connell and Torii 2016).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8369D80D-A52A-9E45-A63E-373137C740CF}" type="slidenum">
              <a:rPr lang="en-US" smtClean="0"/>
              <a:t>9</a:t>
            </a:fld>
            <a:endParaRPr lang="en-US"/>
          </a:p>
        </p:txBody>
      </p:sp>
    </p:spTree>
    <p:extLst>
      <p:ext uri="{BB962C8B-B14F-4D97-AF65-F5344CB8AC3E}">
        <p14:creationId xmlns:p14="http://schemas.microsoft.com/office/powerpoint/2010/main" val="1239246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69D80D-A52A-9E45-A63E-373137C740CF}" type="slidenum">
              <a:rPr lang="en-US" smtClean="0"/>
              <a:pPr/>
              <a:t>10</a:t>
            </a:fld>
            <a:endParaRPr lang="en-US" dirty="0"/>
          </a:p>
        </p:txBody>
      </p:sp>
    </p:spTree>
    <p:extLst>
      <p:ext uri="{BB962C8B-B14F-4D97-AF65-F5344CB8AC3E}">
        <p14:creationId xmlns:p14="http://schemas.microsoft.com/office/powerpoint/2010/main" val="4056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US" dirty="0"/>
              <a:t>Mitchell Institute </a:t>
            </a:r>
            <a:r>
              <a:rPr lang="mr-IN" dirty="0"/>
              <a:t>–</a:t>
            </a:r>
            <a:r>
              <a:rPr lang="en-US" dirty="0"/>
              <a:t> Rethinking</a:t>
            </a:r>
            <a:r>
              <a:rPr lang="en-US" baseline="0" dirty="0"/>
              <a:t> and </a:t>
            </a:r>
            <a:r>
              <a:rPr lang="en-US" baseline="0" dirty="0" err="1"/>
              <a:t>Revitalising</a:t>
            </a:r>
            <a:r>
              <a:rPr lang="en-US" baseline="0" dirty="0"/>
              <a:t> tertiary education in Australia Dawkins, Hurley and Noonan p1</a:t>
            </a:r>
            <a:endParaRPr lang="en-US" dirty="0"/>
          </a:p>
        </p:txBody>
      </p:sp>
      <p:sp>
        <p:nvSpPr>
          <p:cNvPr id="4" name="Slide Number Placeholder 3"/>
          <p:cNvSpPr>
            <a:spLocks noGrp="1"/>
          </p:cNvSpPr>
          <p:nvPr>
            <p:ph type="sldNum" sz="quarter" idx="10"/>
          </p:nvPr>
        </p:nvSpPr>
        <p:spPr/>
        <p:txBody>
          <a:bodyPr/>
          <a:lstStyle/>
          <a:p>
            <a:fld id="{8369D80D-A52A-9E45-A63E-373137C740CF}" type="slidenum">
              <a:rPr lang="en-US" smtClean="0"/>
              <a:t>12</a:t>
            </a:fld>
            <a:endParaRPr lang="en-US"/>
          </a:p>
        </p:txBody>
      </p:sp>
    </p:spTree>
    <p:extLst>
      <p:ext uri="{BB962C8B-B14F-4D97-AF65-F5344CB8AC3E}">
        <p14:creationId xmlns:p14="http://schemas.microsoft.com/office/powerpoint/2010/main" val="416258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56CC84-FB4A-144C-B195-35927C22AEB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3631463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56CC84-FB4A-144C-B195-35927C22AEB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283942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56CC84-FB4A-144C-B195-35927C22AEB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293843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56CC84-FB4A-144C-B195-35927C22AEB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59359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56CC84-FB4A-144C-B195-35927C22AEB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356548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56CC84-FB4A-144C-B195-35927C22AEB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383788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56CC84-FB4A-144C-B195-35927C22AEB9}"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166449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56CC84-FB4A-144C-B195-35927C22AEB9}"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200410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6CC84-FB4A-144C-B195-35927C22AEB9}"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146902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056CC84-FB4A-144C-B195-35927C22AEB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245809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056CC84-FB4A-144C-B195-35927C22AEB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5C2F3-1693-5D4B-9CCC-30A9A744FEA1}" type="slidenum">
              <a:rPr lang="en-US" smtClean="0"/>
              <a:t>‹#›</a:t>
            </a:fld>
            <a:endParaRPr lang="en-US"/>
          </a:p>
        </p:txBody>
      </p:sp>
    </p:spTree>
    <p:extLst>
      <p:ext uri="{BB962C8B-B14F-4D97-AF65-F5344CB8AC3E}">
        <p14:creationId xmlns:p14="http://schemas.microsoft.com/office/powerpoint/2010/main" val="62308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b="0" i="0">
                <a:solidFill>
                  <a:schemeClr val="tx1">
                    <a:tint val="75000"/>
                  </a:schemeClr>
                </a:solidFill>
                <a:latin typeface="Helvetica" pitchFamily="2" charset="0"/>
              </a:defRPr>
            </a:lvl1pPr>
          </a:lstStyle>
          <a:p>
            <a:fld id="{B056CC84-FB4A-144C-B195-35927C22AEB9}" type="datetimeFigureOut">
              <a:rPr lang="en-US" smtClean="0"/>
              <a:pPr/>
              <a:t>10/29/2019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b="0" i="0">
                <a:solidFill>
                  <a:schemeClr val="tx1">
                    <a:tint val="75000"/>
                  </a:schemeClr>
                </a:solidFill>
                <a:latin typeface="Helvetica" pitchFamily="2" charset="0"/>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b="0" i="0">
                <a:solidFill>
                  <a:schemeClr val="tx1">
                    <a:tint val="75000"/>
                  </a:schemeClr>
                </a:solidFill>
                <a:latin typeface="Helvetica" pitchFamily="2" charset="0"/>
              </a:defRPr>
            </a:lvl1pPr>
          </a:lstStyle>
          <a:p>
            <a:fld id="{4425C2F3-1693-5D4B-9CCC-30A9A744FEA1}" type="slidenum">
              <a:rPr lang="en-US" smtClean="0"/>
              <a:pPr/>
              <a:t>‹#›</a:t>
            </a:fld>
            <a:endParaRPr lang="en-US" dirty="0"/>
          </a:p>
        </p:txBody>
      </p:sp>
    </p:spTree>
    <p:extLst>
      <p:ext uri="{BB962C8B-B14F-4D97-AF65-F5344CB8AC3E}">
        <p14:creationId xmlns:p14="http://schemas.microsoft.com/office/powerpoint/2010/main" val="2448505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b="0" i="0" kern="1200">
          <a:solidFill>
            <a:schemeClr val="tx1"/>
          </a:solidFill>
          <a:latin typeface="Helvetica" pitchFamily="2" charset="0"/>
          <a:ea typeface="+mj-ea"/>
          <a:cs typeface="+mj-cs"/>
        </a:defRPr>
      </a:lvl1pPr>
    </p:titleStyle>
    <p:body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16798" y="687207"/>
            <a:ext cx="5969852" cy="2013131"/>
          </a:xfrm>
        </p:spPr>
        <p:txBody>
          <a:bodyPr>
            <a:normAutofit fontScale="90000"/>
          </a:bodyPr>
          <a:lstStyle/>
          <a:p>
            <a:br>
              <a:rPr lang="en-US" sz="4950" b="1" dirty="0">
                <a:solidFill>
                  <a:schemeClr val="bg1"/>
                </a:solidFill>
                <a:latin typeface="Helvetica" pitchFamily="2" charset="0"/>
              </a:rPr>
            </a:br>
            <a:r>
              <a:rPr lang="en-US" sz="4950" b="1" dirty="0">
                <a:solidFill>
                  <a:schemeClr val="bg1"/>
                </a:solidFill>
                <a:latin typeface="Helvetica" pitchFamily="2" charset="0"/>
              </a:rPr>
              <a:t>TAFE in Union Town</a:t>
            </a:r>
            <a:br>
              <a:rPr lang="en-US" sz="4950" dirty="0">
                <a:solidFill>
                  <a:schemeClr val="bg1"/>
                </a:solidFill>
                <a:latin typeface="Helvetica" pitchFamily="2" charset="0"/>
              </a:rPr>
            </a:br>
            <a:r>
              <a:rPr lang="en-US" sz="4950" dirty="0">
                <a:solidFill>
                  <a:schemeClr val="bg1"/>
                </a:solidFill>
                <a:latin typeface="Helvetica" pitchFamily="2" charset="0"/>
              </a:rPr>
              <a:t>Where to from here?</a:t>
            </a:r>
            <a:br>
              <a:rPr lang="en-US" sz="4950" dirty="0"/>
            </a:br>
            <a:endParaRPr lang="en-US" sz="4950" dirty="0"/>
          </a:p>
        </p:txBody>
      </p:sp>
      <p:sp>
        <p:nvSpPr>
          <p:cNvPr id="3" name="Subtitle 2"/>
          <p:cNvSpPr>
            <a:spLocks noGrp="1"/>
          </p:cNvSpPr>
          <p:nvPr>
            <p:ph type="subTitle" idx="1"/>
          </p:nvPr>
        </p:nvSpPr>
        <p:spPr>
          <a:xfrm>
            <a:off x="2171700" y="2700337"/>
            <a:ext cx="4800600" cy="1528763"/>
          </a:xfrm>
        </p:spPr>
        <p:txBody>
          <a:bodyPr>
            <a:normAutofit/>
          </a:bodyPr>
          <a:lstStyle/>
          <a:p>
            <a:endParaRPr lang="en-US" dirty="0"/>
          </a:p>
          <a:p>
            <a:endParaRPr lang="en-US" dirty="0">
              <a:solidFill>
                <a:schemeClr val="bg1"/>
              </a:solidFill>
              <a:latin typeface="Helvetica" pitchFamily="2" charset="0"/>
            </a:endParaRPr>
          </a:p>
          <a:p>
            <a:r>
              <a:rPr lang="en-US" dirty="0">
                <a:solidFill>
                  <a:schemeClr val="bg1"/>
                </a:solidFill>
                <a:latin typeface="Helvetica" pitchFamily="2" charset="0"/>
              </a:rPr>
              <a:t>October 2019</a:t>
            </a:r>
          </a:p>
        </p:txBody>
      </p:sp>
    </p:spTree>
    <p:extLst>
      <p:ext uri="{BB962C8B-B14F-4D97-AF65-F5344CB8AC3E}">
        <p14:creationId xmlns:p14="http://schemas.microsoft.com/office/powerpoint/2010/main" val="56823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B2FA-2B8F-C14C-A42B-A9E3EBD2DD77}"/>
              </a:ext>
            </a:extLst>
          </p:cNvPr>
          <p:cNvSpPr>
            <a:spLocks noGrp="1"/>
          </p:cNvSpPr>
          <p:nvPr>
            <p:ph type="title"/>
          </p:nvPr>
        </p:nvSpPr>
        <p:spPr/>
        <p:txBody>
          <a:bodyPr>
            <a:normAutofit/>
          </a:bodyPr>
          <a:lstStyle/>
          <a:p>
            <a:r>
              <a:rPr lang="en-US" sz="3000" dirty="0">
                <a:latin typeface="+mj-lt"/>
              </a:rPr>
              <a:t>Where to now for TAFE?</a:t>
            </a:r>
          </a:p>
        </p:txBody>
      </p:sp>
      <p:sp>
        <p:nvSpPr>
          <p:cNvPr id="3" name="Content Placeholder 2">
            <a:extLst>
              <a:ext uri="{FF2B5EF4-FFF2-40B4-BE49-F238E27FC236}">
                <a16:creationId xmlns:a16="http://schemas.microsoft.com/office/drawing/2014/main" id="{23FA7DD5-B001-1B41-92E4-1C04CCF176FD}"/>
              </a:ext>
            </a:extLst>
          </p:cNvPr>
          <p:cNvSpPr>
            <a:spLocks noGrp="1"/>
          </p:cNvSpPr>
          <p:nvPr>
            <p:ph idx="1"/>
          </p:nvPr>
        </p:nvSpPr>
        <p:spPr>
          <a:xfrm>
            <a:off x="457200" y="1028663"/>
            <a:ext cx="8229600" cy="857250"/>
          </a:xfrm>
          <a:solidFill>
            <a:schemeClr val="bg1"/>
          </a:solidFill>
        </p:spPr>
        <p:txBody>
          <a:bodyPr>
            <a:normAutofit/>
          </a:bodyPr>
          <a:lstStyle/>
          <a:p>
            <a:pPr>
              <a:lnSpc>
                <a:spcPct val="120000"/>
              </a:lnSpc>
            </a:pPr>
            <a:r>
              <a:rPr lang="en-AU" sz="1600" dirty="0">
                <a:latin typeface="+mj-lt"/>
              </a:rPr>
              <a:t>Promoting and rebuilding TAFEs as anchor institution in local communities, especially in regional and rural areas</a:t>
            </a:r>
          </a:p>
          <a:p>
            <a:endParaRPr lang="en-US" dirty="0"/>
          </a:p>
        </p:txBody>
      </p:sp>
      <p:sp>
        <p:nvSpPr>
          <p:cNvPr id="5" name="Content Placeholder 2">
            <a:extLst>
              <a:ext uri="{FF2B5EF4-FFF2-40B4-BE49-F238E27FC236}">
                <a16:creationId xmlns:a16="http://schemas.microsoft.com/office/drawing/2014/main" id="{5727D562-9488-A146-8398-31893CB3C2FF}"/>
              </a:ext>
            </a:extLst>
          </p:cNvPr>
          <p:cNvSpPr txBox="1">
            <a:spLocks/>
          </p:cNvSpPr>
          <p:nvPr/>
        </p:nvSpPr>
        <p:spPr>
          <a:xfrm>
            <a:off x="457200" y="1765700"/>
            <a:ext cx="8229600" cy="857250"/>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lnSpc>
                <a:spcPct val="120000"/>
              </a:lnSpc>
            </a:pPr>
            <a:r>
              <a:rPr lang="en-AU" sz="1600" dirty="0">
                <a:latin typeface="+mj-lt"/>
              </a:rPr>
              <a:t>Rebuilding the TAFE teaching profession including through defending teaching and working conditions, teaching qualifications and professional development and remuneration</a:t>
            </a:r>
          </a:p>
          <a:p>
            <a:endParaRPr lang="en-US" dirty="0"/>
          </a:p>
        </p:txBody>
      </p:sp>
      <p:sp>
        <p:nvSpPr>
          <p:cNvPr id="7" name="Content Placeholder 2">
            <a:extLst>
              <a:ext uri="{FF2B5EF4-FFF2-40B4-BE49-F238E27FC236}">
                <a16:creationId xmlns:a16="http://schemas.microsoft.com/office/drawing/2014/main" id="{819F2063-064D-BD44-BEF8-BBCA5226CD59}"/>
              </a:ext>
            </a:extLst>
          </p:cNvPr>
          <p:cNvSpPr txBox="1">
            <a:spLocks/>
          </p:cNvSpPr>
          <p:nvPr/>
        </p:nvSpPr>
        <p:spPr>
          <a:xfrm>
            <a:off x="457200" y="2507226"/>
            <a:ext cx="8229600" cy="884902"/>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lnSpc>
                <a:spcPct val="120000"/>
              </a:lnSpc>
            </a:pPr>
            <a:r>
              <a:rPr lang="en-AU" sz="1600" dirty="0">
                <a:latin typeface="+mj-lt"/>
              </a:rPr>
              <a:t>Working with other unions and social partners to rebuild the connection between a broadly conceived vocational education and decent work</a:t>
            </a:r>
          </a:p>
          <a:p>
            <a:endParaRPr lang="en-US" dirty="0"/>
          </a:p>
        </p:txBody>
      </p:sp>
      <p:sp>
        <p:nvSpPr>
          <p:cNvPr id="8" name="Content Placeholder 2">
            <a:extLst>
              <a:ext uri="{FF2B5EF4-FFF2-40B4-BE49-F238E27FC236}">
                <a16:creationId xmlns:a16="http://schemas.microsoft.com/office/drawing/2014/main" id="{EF3F7246-51C1-B74A-8BE6-FCA632CE6F80}"/>
              </a:ext>
            </a:extLst>
          </p:cNvPr>
          <p:cNvSpPr txBox="1">
            <a:spLocks/>
          </p:cNvSpPr>
          <p:nvPr/>
        </p:nvSpPr>
        <p:spPr>
          <a:xfrm>
            <a:off x="457200" y="3188498"/>
            <a:ext cx="8229600" cy="857250"/>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endParaRPr lang="en-US" dirty="0"/>
          </a:p>
        </p:txBody>
      </p:sp>
      <p:sp>
        <p:nvSpPr>
          <p:cNvPr id="9" name="Content Placeholder 2">
            <a:extLst>
              <a:ext uri="{FF2B5EF4-FFF2-40B4-BE49-F238E27FC236}">
                <a16:creationId xmlns:a16="http://schemas.microsoft.com/office/drawing/2014/main" id="{5CBC852E-1999-AD44-BFF3-AB2E304FAC61}"/>
              </a:ext>
            </a:extLst>
          </p:cNvPr>
          <p:cNvSpPr txBox="1">
            <a:spLocks/>
          </p:cNvSpPr>
          <p:nvPr/>
        </p:nvSpPr>
        <p:spPr>
          <a:xfrm>
            <a:off x="457200" y="3204560"/>
            <a:ext cx="8229600" cy="857250"/>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lnSpc>
                <a:spcPct val="120000"/>
              </a:lnSpc>
            </a:pPr>
            <a:r>
              <a:rPr lang="en-AU" sz="1600" dirty="0">
                <a:latin typeface="+mj-lt"/>
              </a:rPr>
              <a:t>Ensuring students are at the centre of new social policy in the sector</a:t>
            </a:r>
          </a:p>
          <a:p>
            <a:endParaRPr lang="en-US" dirty="0"/>
          </a:p>
        </p:txBody>
      </p:sp>
      <p:sp>
        <p:nvSpPr>
          <p:cNvPr id="11" name="Content Placeholder 2">
            <a:extLst>
              <a:ext uri="{FF2B5EF4-FFF2-40B4-BE49-F238E27FC236}">
                <a16:creationId xmlns:a16="http://schemas.microsoft.com/office/drawing/2014/main" id="{521BE07B-E83B-A348-AA84-2EC42B8FD15D}"/>
              </a:ext>
            </a:extLst>
          </p:cNvPr>
          <p:cNvSpPr txBox="1">
            <a:spLocks/>
          </p:cNvSpPr>
          <p:nvPr/>
        </p:nvSpPr>
        <p:spPr>
          <a:xfrm>
            <a:off x="457200" y="4286250"/>
            <a:ext cx="8229600" cy="857250"/>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b="0" i="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a:buChar char="–"/>
              <a:defRPr sz="2100" b="0" i="0" kern="1200">
                <a:solidFill>
                  <a:schemeClr val="tx1"/>
                </a:solidFill>
                <a:latin typeface="Helvetica" pitchFamily="2" charset="0"/>
                <a:ea typeface="+mn-ea"/>
                <a:cs typeface="+mn-cs"/>
              </a:defRPr>
            </a:lvl2pPr>
            <a:lvl3pPr marL="857250" indent="-171450" algn="l" defTabSz="342900" rtl="0" eaLnBrk="1" latinLnBrk="0" hangingPunct="1">
              <a:spcBef>
                <a:spcPct val="20000"/>
              </a:spcBef>
              <a:buFont typeface="Arial"/>
              <a:buChar char="•"/>
              <a:defRPr sz="1800" b="0" i="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b="0" i="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87650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43B7B-BB67-0B4C-AE04-4B223B892CCE}"/>
              </a:ext>
            </a:extLst>
          </p:cNvPr>
          <p:cNvSpPr>
            <a:spLocks noGrp="1"/>
          </p:cNvSpPr>
          <p:nvPr>
            <p:ph type="title"/>
          </p:nvPr>
        </p:nvSpPr>
        <p:spPr/>
        <p:txBody>
          <a:bodyPr/>
          <a:lstStyle/>
          <a:p>
            <a:pPr algn="l"/>
            <a:r>
              <a:rPr lang="en-US" dirty="0">
                <a:latin typeface="+mj-lt"/>
              </a:rPr>
              <a:t>New social policy and research</a:t>
            </a:r>
          </a:p>
        </p:txBody>
      </p:sp>
      <p:sp>
        <p:nvSpPr>
          <p:cNvPr id="3" name="Content Placeholder 2">
            <a:extLst>
              <a:ext uri="{FF2B5EF4-FFF2-40B4-BE49-F238E27FC236}">
                <a16:creationId xmlns:a16="http://schemas.microsoft.com/office/drawing/2014/main" id="{3EF04BED-1C2E-3F42-B658-59C4F90F4203}"/>
              </a:ext>
            </a:extLst>
          </p:cNvPr>
          <p:cNvSpPr>
            <a:spLocks noGrp="1"/>
          </p:cNvSpPr>
          <p:nvPr>
            <p:ph idx="1"/>
          </p:nvPr>
        </p:nvSpPr>
        <p:spPr/>
        <p:txBody>
          <a:bodyPr/>
          <a:lstStyle/>
          <a:p>
            <a:r>
              <a:rPr lang="en-US" dirty="0"/>
              <a:t>Teachers – qualifications and professional development, dual professionals, working conditions</a:t>
            </a:r>
          </a:p>
          <a:p>
            <a:r>
              <a:rPr lang="en-US" dirty="0"/>
              <a:t>Students – powerful, knowledgeable worker-citizens</a:t>
            </a:r>
          </a:p>
          <a:p>
            <a:r>
              <a:rPr lang="en-US" dirty="0"/>
              <a:t>TAFEs – institutions, well-funded, linked to community and society</a:t>
            </a:r>
          </a:p>
          <a:p>
            <a:r>
              <a:rPr lang="en-US" dirty="0"/>
              <a:t>Equality and fairness</a:t>
            </a:r>
          </a:p>
          <a:p>
            <a:r>
              <a:rPr lang="en-US" dirty="0"/>
              <a:t>Society not economy</a:t>
            </a:r>
          </a:p>
          <a:p>
            <a:r>
              <a:rPr lang="en-US" dirty="0"/>
              <a:t>Decent work and powerful workers</a:t>
            </a:r>
          </a:p>
        </p:txBody>
      </p:sp>
    </p:spTree>
    <p:extLst>
      <p:ext uri="{BB962C8B-B14F-4D97-AF65-F5344CB8AC3E}">
        <p14:creationId xmlns:p14="http://schemas.microsoft.com/office/powerpoint/2010/main" val="341749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If nothing changes </a:t>
            </a:r>
            <a:r>
              <a:rPr lang="mr-IN" dirty="0">
                <a:latin typeface="+mj-lt"/>
              </a:rPr>
              <a:t>…</a:t>
            </a:r>
            <a:br>
              <a:rPr lang="en-US" dirty="0">
                <a:latin typeface="+mj-lt"/>
              </a:rPr>
            </a:br>
            <a:r>
              <a:rPr lang="en-US" dirty="0">
                <a:solidFill>
                  <a:srgbClr val="C00000"/>
                </a:solidFill>
                <a:latin typeface="+mj-lt"/>
              </a:rPr>
              <a:t>Where current policy will lead us</a:t>
            </a:r>
          </a:p>
        </p:txBody>
      </p:sp>
      <p:pic>
        <p:nvPicPr>
          <p:cNvPr id="4" name="Content Placeholder 3" descr="Screen Shot 2019-06-12 at 12.51.21 pm.png"/>
          <p:cNvPicPr>
            <a:picLocks noGrp="1" noChangeAspect="1"/>
          </p:cNvPicPr>
          <p:nvPr>
            <p:ph idx="1"/>
          </p:nvPr>
        </p:nvPicPr>
        <p:blipFill>
          <a:blip r:embed="rId3">
            <a:extLst>
              <a:ext uri="{28A0092B-C50C-407E-A947-70E740481C1C}">
                <a14:useLocalDpi xmlns:a14="http://schemas.microsoft.com/office/drawing/2010/main" val="0"/>
              </a:ext>
            </a:extLst>
          </a:blip>
          <a:srcRect l="-5680" r="-5680"/>
          <a:stretch>
            <a:fillRect/>
          </a:stretch>
        </p:blipFill>
        <p:spPr/>
      </p:pic>
    </p:spTree>
    <p:extLst>
      <p:ext uri="{BB962C8B-B14F-4D97-AF65-F5344CB8AC3E}">
        <p14:creationId xmlns:p14="http://schemas.microsoft.com/office/powerpoint/2010/main" val="96341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A7FB-1984-2A4B-AAF9-3942230D5BA3}"/>
              </a:ext>
            </a:extLst>
          </p:cNvPr>
          <p:cNvSpPr>
            <a:spLocks noGrp="1"/>
          </p:cNvSpPr>
          <p:nvPr>
            <p:ph type="title"/>
          </p:nvPr>
        </p:nvSpPr>
        <p:spPr/>
        <p:txBody>
          <a:bodyPr>
            <a:normAutofit fontScale="90000"/>
          </a:bodyPr>
          <a:lstStyle/>
          <a:p>
            <a:r>
              <a:rPr lang="en-US" b="1" dirty="0">
                <a:latin typeface="+mj-lt"/>
              </a:rPr>
              <a:t>110,800 fewer </a:t>
            </a:r>
            <a:r>
              <a:rPr lang="en-US" dirty="0">
                <a:latin typeface="+mj-lt"/>
              </a:rPr>
              <a:t>TAFE NSW students in 2017</a:t>
            </a:r>
            <a:br>
              <a:rPr lang="en-US" dirty="0">
                <a:latin typeface="+mj-lt"/>
              </a:rPr>
            </a:br>
            <a:r>
              <a:rPr lang="en-US" b="1" dirty="0">
                <a:latin typeface="+mj-lt"/>
              </a:rPr>
              <a:t>61,300 fewer students </a:t>
            </a:r>
            <a:r>
              <a:rPr lang="en-US" dirty="0">
                <a:latin typeface="+mj-lt"/>
              </a:rPr>
              <a:t>overall</a:t>
            </a:r>
          </a:p>
        </p:txBody>
      </p:sp>
      <p:sp>
        <p:nvSpPr>
          <p:cNvPr id="3" name="Content Placeholder 2">
            <a:extLst>
              <a:ext uri="{FF2B5EF4-FFF2-40B4-BE49-F238E27FC236}">
                <a16:creationId xmlns:a16="http://schemas.microsoft.com/office/drawing/2014/main" id="{24A99C14-D911-5245-BBB6-75EE125EC389}"/>
              </a:ext>
            </a:extLst>
          </p:cNvPr>
          <p:cNvSpPr>
            <a:spLocks noGrp="1"/>
          </p:cNvSpPr>
          <p:nvPr>
            <p:ph sz="half" idx="1"/>
          </p:nvPr>
        </p:nvSpPr>
        <p:spPr>
          <a:xfrm>
            <a:off x="548640" y="1506071"/>
            <a:ext cx="3947160" cy="3088552"/>
          </a:xfrm>
          <a:solidFill>
            <a:srgbClr val="C00000">
              <a:alpha val="17000"/>
            </a:srgbClr>
          </a:solidFill>
        </p:spPr>
        <p:txBody>
          <a:bodyPr>
            <a:normAutofit/>
          </a:bodyPr>
          <a:lstStyle/>
          <a:p>
            <a:pPr marL="0" indent="0" algn="ctr">
              <a:buNone/>
            </a:pPr>
            <a:r>
              <a:rPr lang="en-US" sz="2800" b="1" dirty="0">
                <a:latin typeface="+mj-lt"/>
              </a:rPr>
              <a:t>1996</a:t>
            </a:r>
          </a:p>
          <a:p>
            <a:pPr marL="0" indent="0">
              <a:buNone/>
            </a:pPr>
            <a:r>
              <a:rPr lang="en-US" sz="2800" dirty="0">
                <a:latin typeface="+mj-lt"/>
              </a:rPr>
              <a:t>TAFE: 374,700</a:t>
            </a:r>
          </a:p>
          <a:p>
            <a:pPr marL="0" indent="0">
              <a:buNone/>
            </a:pPr>
            <a:r>
              <a:rPr lang="en-US" sz="2800" dirty="0">
                <a:latin typeface="+mj-lt"/>
              </a:rPr>
              <a:t>Private Providers: 8,300</a:t>
            </a:r>
          </a:p>
          <a:p>
            <a:pPr marL="0" indent="0">
              <a:buNone/>
            </a:pPr>
            <a:r>
              <a:rPr lang="en-US" sz="2800" dirty="0">
                <a:solidFill>
                  <a:srgbClr val="C00000"/>
                </a:solidFill>
                <a:latin typeface="+mj-lt"/>
              </a:rPr>
              <a:t>Total: 484,400</a:t>
            </a:r>
          </a:p>
          <a:p>
            <a:pPr marL="0" indent="0">
              <a:buNone/>
            </a:pPr>
            <a:endParaRPr lang="en-US" sz="2800" dirty="0">
              <a:latin typeface="+mj-lt"/>
            </a:endParaRPr>
          </a:p>
          <a:p>
            <a:pPr marL="0" indent="0">
              <a:buNone/>
            </a:pPr>
            <a:r>
              <a:rPr lang="en-US" sz="2800" dirty="0">
                <a:latin typeface="+mj-lt"/>
              </a:rPr>
              <a:t>Population: 6,038,696</a:t>
            </a:r>
          </a:p>
          <a:p>
            <a:endParaRPr lang="en-US" dirty="0"/>
          </a:p>
        </p:txBody>
      </p:sp>
      <p:sp>
        <p:nvSpPr>
          <p:cNvPr id="4" name="Content Placeholder 3">
            <a:extLst>
              <a:ext uri="{FF2B5EF4-FFF2-40B4-BE49-F238E27FC236}">
                <a16:creationId xmlns:a16="http://schemas.microsoft.com/office/drawing/2014/main" id="{6FA6751B-B520-674A-8498-6D2242FA141B}"/>
              </a:ext>
            </a:extLst>
          </p:cNvPr>
          <p:cNvSpPr>
            <a:spLocks noGrp="1"/>
          </p:cNvSpPr>
          <p:nvPr>
            <p:ph sz="half" idx="2"/>
          </p:nvPr>
        </p:nvSpPr>
        <p:spPr>
          <a:xfrm>
            <a:off x="4648200" y="1506069"/>
            <a:ext cx="4194586" cy="3088553"/>
          </a:xfrm>
          <a:solidFill>
            <a:srgbClr val="C00000">
              <a:alpha val="17000"/>
            </a:srgbClr>
          </a:solidFill>
        </p:spPr>
        <p:txBody>
          <a:bodyPr>
            <a:normAutofit/>
          </a:bodyPr>
          <a:lstStyle/>
          <a:p>
            <a:pPr marL="0" indent="0" algn="ctr">
              <a:buNone/>
            </a:pPr>
            <a:r>
              <a:rPr lang="en-US" sz="2800" b="1" dirty="0">
                <a:latin typeface="+mj-lt"/>
              </a:rPr>
              <a:t>2017</a:t>
            </a:r>
          </a:p>
          <a:p>
            <a:pPr marL="0" indent="0">
              <a:buNone/>
            </a:pPr>
            <a:r>
              <a:rPr lang="en-US" sz="2800" dirty="0">
                <a:latin typeface="+mj-lt"/>
              </a:rPr>
              <a:t>TAFE: 263,900</a:t>
            </a:r>
          </a:p>
          <a:p>
            <a:pPr marL="0" indent="0">
              <a:buNone/>
            </a:pPr>
            <a:r>
              <a:rPr lang="en-US" sz="2800" dirty="0">
                <a:latin typeface="+mj-lt"/>
              </a:rPr>
              <a:t>Private Providers:140,600</a:t>
            </a:r>
          </a:p>
          <a:p>
            <a:pPr marL="0" indent="0">
              <a:buNone/>
            </a:pPr>
            <a:r>
              <a:rPr lang="en-US" sz="2800" dirty="0">
                <a:solidFill>
                  <a:srgbClr val="C00000"/>
                </a:solidFill>
                <a:latin typeface="+mj-lt"/>
              </a:rPr>
              <a:t>Total: 423,100</a:t>
            </a:r>
          </a:p>
          <a:p>
            <a:pPr marL="0" indent="0">
              <a:buNone/>
            </a:pPr>
            <a:endParaRPr lang="en-US" sz="2800" dirty="0">
              <a:latin typeface="+mj-lt"/>
            </a:endParaRPr>
          </a:p>
          <a:p>
            <a:pPr marL="0" indent="0">
              <a:buNone/>
            </a:pPr>
            <a:r>
              <a:rPr lang="en-US" sz="2800" dirty="0">
                <a:latin typeface="+mj-lt"/>
              </a:rPr>
              <a:t>Population: 7,992,000</a:t>
            </a:r>
          </a:p>
          <a:p>
            <a:pPr marL="0" indent="0">
              <a:buNone/>
            </a:pPr>
            <a:endParaRPr lang="en-US" dirty="0"/>
          </a:p>
        </p:txBody>
      </p:sp>
    </p:spTree>
    <p:extLst>
      <p:ext uri="{BB962C8B-B14F-4D97-AF65-F5344CB8AC3E}">
        <p14:creationId xmlns:p14="http://schemas.microsoft.com/office/powerpoint/2010/main" val="379238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NSW TAFE student numbers </a:t>
            </a:r>
            <a:r>
              <a:rPr lang="en-US" dirty="0">
                <a:solidFill>
                  <a:srgbClr val="C00000"/>
                </a:solidFill>
                <a:latin typeface="+mj-lt"/>
              </a:rPr>
              <a:t>1996-2017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7706371"/>
              </p:ext>
            </p:extLst>
          </p:nvPr>
        </p:nvGraphicFramePr>
        <p:xfrm>
          <a:off x="457200" y="1200151"/>
          <a:ext cx="7851227" cy="3394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736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82FAA39A-2ED4-0C4C-8858-1AE8A1C4FB23}"/>
              </a:ext>
            </a:extLst>
          </p:cNvPr>
          <p:cNvGraphicFramePr>
            <a:graphicFrameLocks noGrp="1"/>
          </p:cNvGraphicFramePr>
          <p:nvPr>
            <p:ph idx="1"/>
            <p:extLst>
              <p:ext uri="{D42A27DB-BD31-4B8C-83A1-F6EECF244321}">
                <p14:modId xmlns:p14="http://schemas.microsoft.com/office/powerpoint/2010/main" val="400961904"/>
              </p:ext>
            </p:extLst>
          </p:nvPr>
        </p:nvGraphicFramePr>
        <p:xfrm>
          <a:off x="3575050" y="204788"/>
          <a:ext cx="5111750" cy="4389437"/>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a:extLst>
              <a:ext uri="{FF2B5EF4-FFF2-40B4-BE49-F238E27FC236}">
                <a16:creationId xmlns:a16="http://schemas.microsoft.com/office/drawing/2014/main" id="{AD724CA1-91F3-0E4B-B733-6C65DA389F34}"/>
              </a:ext>
            </a:extLst>
          </p:cNvPr>
          <p:cNvSpPr txBox="1">
            <a:spLocks/>
          </p:cNvSpPr>
          <p:nvPr/>
        </p:nvSpPr>
        <p:spPr>
          <a:xfrm>
            <a:off x="567994" y="497767"/>
            <a:ext cx="2888427" cy="946282"/>
          </a:xfrm>
          <a:prstGeom prst="rect">
            <a:avLst/>
          </a:prstGeom>
        </p:spPr>
        <p:txBody>
          <a:bodyPr vert="horz" lIns="91440" tIns="45720" rIns="91440" bIns="45720" rtlCol="0" anchor="b">
            <a:noAutofit/>
          </a:bodyPr>
          <a:lstStyle>
            <a:lvl1pPr algn="l" defTabSz="342900" rtl="0" eaLnBrk="1" latinLnBrk="0" hangingPunct="1">
              <a:spcBef>
                <a:spcPct val="0"/>
              </a:spcBef>
              <a:buNone/>
              <a:defRPr sz="1500" b="1" i="0" kern="1200">
                <a:solidFill>
                  <a:schemeClr val="tx1"/>
                </a:solidFill>
                <a:latin typeface="Helvetica" pitchFamily="2" charset="0"/>
                <a:ea typeface="+mj-ea"/>
                <a:cs typeface="+mj-cs"/>
              </a:defRPr>
            </a:lvl1pPr>
          </a:lstStyle>
          <a:p>
            <a:r>
              <a:rPr lang="en-US" sz="2000" b="0" dirty="0">
                <a:latin typeface="+mj-lt"/>
              </a:rPr>
              <a:t>What has happened to </a:t>
            </a:r>
            <a:r>
              <a:rPr lang="en-US" sz="2000" b="0" dirty="0">
                <a:solidFill>
                  <a:srgbClr val="C00000"/>
                </a:solidFill>
                <a:latin typeface="+mj-lt"/>
              </a:rPr>
              <a:t>NSW TAFE </a:t>
            </a:r>
            <a:r>
              <a:rPr lang="en-US" sz="2000" b="0" dirty="0">
                <a:latin typeface="+mj-lt"/>
              </a:rPr>
              <a:t>under the coalition government? </a:t>
            </a:r>
          </a:p>
        </p:txBody>
      </p:sp>
      <p:sp>
        <p:nvSpPr>
          <p:cNvPr id="14" name="Text Placeholder 3">
            <a:extLst>
              <a:ext uri="{FF2B5EF4-FFF2-40B4-BE49-F238E27FC236}">
                <a16:creationId xmlns:a16="http://schemas.microsoft.com/office/drawing/2014/main" id="{4E8AF2BF-356B-AF47-833B-4346362FCDA5}"/>
              </a:ext>
            </a:extLst>
          </p:cNvPr>
          <p:cNvSpPr txBox="1">
            <a:spLocks/>
          </p:cNvSpPr>
          <p:nvPr/>
        </p:nvSpPr>
        <p:spPr>
          <a:xfrm>
            <a:off x="566736" y="1826041"/>
            <a:ext cx="3008314" cy="3131584"/>
          </a:xfrm>
          <a:prstGeom prst="rect">
            <a:avLst/>
          </a:prstGeom>
        </p:spPr>
        <p:txBody>
          <a:bodyPr vert="horz" lIns="91440" tIns="45720" rIns="91440" bIns="45720" rtlCol="0">
            <a:normAutofit/>
          </a:bodyPr>
          <a:lstStyle>
            <a:lvl1pPr marL="0" indent="0" algn="l" defTabSz="342900" rtl="0" eaLnBrk="1" latinLnBrk="0" hangingPunct="1">
              <a:spcBef>
                <a:spcPct val="20000"/>
              </a:spcBef>
              <a:buFont typeface="Arial"/>
              <a:buNone/>
              <a:defRPr sz="1050" b="0" i="0" kern="1200">
                <a:solidFill>
                  <a:schemeClr val="tx1"/>
                </a:solidFill>
                <a:latin typeface="Helvetica" pitchFamily="2" charset="0"/>
                <a:ea typeface="+mn-ea"/>
                <a:cs typeface="+mn-cs"/>
              </a:defRPr>
            </a:lvl1pPr>
            <a:lvl2pPr marL="342900" indent="0" algn="l" defTabSz="342900" rtl="0" eaLnBrk="1" latinLnBrk="0" hangingPunct="1">
              <a:spcBef>
                <a:spcPct val="20000"/>
              </a:spcBef>
              <a:buFont typeface="Arial"/>
              <a:buNone/>
              <a:defRPr sz="900" b="0" i="0" kern="1200">
                <a:solidFill>
                  <a:schemeClr val="tx1"/>
                </a:solidFill>
                <a:latin typeface="Helvetica" pitchFamily="2" charset="0"/>
                <a:ea typeface="+mn-ea"/>
                <a:cs typeface="+mn-cs"/>
              </a:defRPr>
            </a:lvl2pPr>
            <a:lvl3pPr marL="685800" indent="0" algn="l" defTabSz="342900" rtl="0" eaLnBrk="1" latinLnBrk="0" hangingPunct="1">
              <a:spcBef>
                <a:spcPct val="20000"/>
              </a:spcBef>
              <a:buFont typeface="Arial"/>
              <a:buNone/>
              <a:defRPr sz="750" b="0" i="0" kern="1200">
                <a:solidFill>
                  <a:schemeClr val="tx1"/>
                </a:solidFill>
                <a:latin typeface="Helvetica" pitchFamily="2" charset="0"/>
                <a:ea typeface="+mn-ea"/>
                <a:cs typeface="+mn-cs"/>
              </a:defRPr>
            </a:lvl3pPr>
            <a:lvl4pPr marL="1028700" indent="0" algn="l" defTabSz="342900" rtl="0" eaLnBrk="1" latinLnBrk="0" hangingPunct="1">
              <a:spcBef>
                <a:spcPct val="20000"/>
              </a:spcBef>
              <a:buFont typeface="Arial"/>
              <a:buNone/>
              <a:defRPr sz="675" b="0" i="0" kern="1200">
                <a:solidFill>
                  <a:schemeClr val="tx1"/>
                </a:solidFill>
                <a:latin typeface="Helvetica" pitchFamily="2" charset="0"/>
                <a:ea typeface="+mn-ea"/>
                <a:cs typeface="+mn-cs"/>
              </a:defRPr>
            </a:lvl4pPr>
            <a:lvl5pPr marL="1371600" indent="0" algn="l" defTabSz="342900" rtl="0" eaLnBrk="1" latinLnBrk="0" hangingPunct="1">
              <a:spcBef>
                <a:spcPct val="20000"/>
              </a:spcBef>
              <a:buFont typeface="Arial"/>
              <a:buNone/>
              <a:defRPr sz="675" b="0" i="0" kern="1200">
                <a:solidFill>
                  <a:schemeClr val="tx1"/>
                </a:solidFill>
                <a:latin typeface="Helvetica" pitchFamily="2" charset="0"/>
                <a:ea typeface="+mn-ea"/>
                <a:cs typeface="+mn-cs"/>
              </a:defRPr>
            </a:lvl5pPr>
            <a:lvl6pPr marL="1714500" indent="0" algn="l" defTabSz="342900" rtl="0" eaLnBrk="1" latinLnBrk="0" hangingPunct="1">
              <a:spcBef>
                <a:spcPct val="20000"/>
              </a:spcBef>
              <a:buFont typeface="Arial"/>
              <a:buNone/>
              <a:defRPr sz="675" kern="1200">
                <a:solidFill>
                  <a:schemeClr val="tx1"/>
                </a:solidFill>
                <a:latin typeface="+mn-lt"/>
                <a:ea typeface="+mn-ea"/>
                <a:cs typeface="+mn-cs"/>
              </a:defRPr>
            </a:lvl6pPr>
            <a:lvl7pPr marL="2057400" indent="0" algn="l" defTabSz="342900" rtl="0" eaLnBrk="1" latinLnBrk="0" hangingPunct="1">
              <a:spcBef>
                <a:spcPct val="20000"/>
              </a:spcBef>
              <a:buFont typeface="Arial"/>
              <a:buNone/>
              <a:defRPr sz="675" kern="1200">
                <a:solidFill>
                  <a:schemeClr val="tx1"/>
                </a:solidFill>
                <a:latin typeface="+mn-lt"/>
                <a:ea typeface="+mn-ea"/>
                <a:cs typeface="+mn-cs"/>
              </a:defRPr>
            </a:lvl7pPr>
            <a:lvl8pPr marL="2400300" indent="0" algn="l" defTabSz="342900" rtl="0" eaLnBrk="1" latinLnBrk="0" hangingPunct="1">
              <a:spcBef>
                <a:spcPct val="20000"/>
              </a:spcBef>
              <a:buFont typeface="Arial"/>
              <a:buNone/>
              <a:defRPr sz="675" kern="1200">
                <a:solidFill>
                  <a:schemeClr val="tx1"/>
                </a:solidFill>
                <a:latin typeface="+mn-lt"/>
                <a:ea typeface="+mn-ea"/>
                <a:cs typeface="+mn-cs"/>
              </a:defRPr>
            </a:lvl8pPr>
            <a:lvl9pPr marL="2743200" indent="0" algn="l" defTabSz="342900" rtl="0" eaLnBrk="1" latinLnBrk="0" hangingPunct="1">
              <a:spcBef>
                <a:spcPct val="20000"/>
              </a:spcBef>
              <a:buFont typeface="Arial"/>
              <a:buNone/>
              <a:defRPr sz="675" kern="1200">
                <a:solidFill>
                  <a:schemeClr val="tx1"/>
                </a:solidFill>
                <a:latin typeface="+mn-lt"/>
                <a:ea typeface="+mn-ea"/>
                <a:cs typeface="+mn-cs"/>
              </a:defRPr>
            </a:lvl9pPr>
          </a:lstStyle>
          <a:p>
            <a:pPr marL="285750" indent="-285750">
              <a:buFont typeface="Arial" panose="020B0604020202020204" pitchFamily="34" charset="0"/>
              <a:buChar char="•"/>
            </a:pPr>
            <a:r>
              <a:rPr lang="en-US" sz="1700" dirty="0">
                <a:latin typeface="+mj-lt"/>
              </a:rPr>
              <a:t>Total funding </a:t>
            </a:r>
            <a:r>
              <a:rPr lang="en-US" sz="1700" b="1" dirty="0">
                <a:latin typeface="+mj-lt"/>
              </a:rPr>
              <a:t>decreased </a:t>
            </a:r>
            <a:r>
              <a:rPr lang="en-US" sz="1700" dirty="0">
                <a:latin typeface="+mj-lt"/>
              </a:rPr>
              <a:t>by 14%</a:t>
            </a:r>
          </a:p>
          <a:p>
            <a:pPr marL="285750" indent="-285750">
              <a:buFont typeface="Arial" panose="020B0604020202020204" pitchFamily="34" charset="0"/>
              <a:buChar char="•"/>
            </a:pPr>
            <a:endParaRPr lang="en-US" sz="1700" b="1" dirty="0">
              <a:latin typeface="+mj-lt"/>
            </a:endParaRPr>
          </a:p>
          <a:p>
            <a:pPr marL="285750" indent="-285750">
              <a:buFont typeface="Arial" panose="020B0604020202020204" pitchFamily="34" charset="0"/>
              <a:buChar char="•"/>
            </a:pPr>
            <a:r>
              <a:rPr lang="en-US" sz="1700" dirty="0">
                <a:latin typeface="+mj-lt"/>
              </a:rPr>
              <a:t>State government funding</a:t>
            </a:r>
            <a:r>
              <a:rPr lang="en-US" sz="1700" b="1" dirty="0">
                <a:latin typeface="+mj-lt"/>
              </a:rPr>
              <a:t> decreased </a:t>
            </a:r>
            <a:r>
              <a:rPr lang="en-US" sz="1700" dirty="0">
                <a:latin typeface="+mj-lt"/>
              </a:rPr>
              <a:t>by 24%</a:t>
            </a:r>
          </a:p>
          <a:p>
            <a:pPr marL="285750" indent="-285750">
              <a:buFont typeface="Arial" panose="020B0604020202020204" pitchFamily="34" charset="0"/>
              <a:buChar char="•"/>
            </a:pPr>
            <a:endParaRPr lang="en-US" sz="1700" b="1" dirty="0">
              <a:latin typeface="+mj-lt"/>
            </a:endParaRPr>
          </a:p>
          <a:p>
            <a:pPr marL="285750" indent="-285750">
              <a:buFont typeface="Arial" panose="020B0604020202020204" pitchFamily="34" charset="0"/>
              <a:buChar char="•"/>
            </a:pPr>
            <a:r>
              <a:rPr lang="en-US" sz="1700" dirty="0">
                <a:latin typeface="+mj-lt"/>
              </a:rPr>
              <a:t>Funding allocated contestably </a:t>
            </a:r>
            <a:r>
              <a:rPr lang="en-US" sz="1700" b="1" dirty="0">
                <a:latin typeface="+mj-lt"/>
              </a:rPr>
              <a:t>increased </a:t>
            </a:r>
            <a:r>
              <a:rPr lang="en-US" sz="1700" dirty="0">
                <a:latin typeface="+mj-lt"/>
              </a:rPr>
              <a:t>by 234%</a:t>
            </a:r>
          </a:p>
          <a:p>
            <a:endParaRPr lang="en-US" dirty="0"/>
          </a:p>
        </p:txBody>
      </p:sp>
    </p:spTree>
    <p:extLst>
      <p:ext uri="{BB962C8B-B14F-4D97-AF65-F5344CB8AC3E}">
        <p14:creationId xmlns:p14="http://schemas.microsoft.com/office/powerpoint/2010/main" val="80008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Quantum of funding allocated competitively has increased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746370"/>
              </p:ext>
            </p:extLst>
          </p:nvPr>
        </p:nvGraphicFramePr>
        <p:xfrm>
          <a:off x="1485900" y="1200151"/>
          <a:ext cx="6172200" cy="3394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8709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68F0-5280-2A4C-AF09-70A3F560D8F0}"/>
              </a:ext>
            </a:extLst>
          </p:cNvPr>
          <p:cNvSpPr>
            <a:spLocks noGrp="1"/>
          </p:cNvSpPr>
          <p:nvPr>
            <p:ph type="title"/>
          </p:nvPr>
        </p:nvSpPr>
        <p:spPr>
          <a:xfrm>
            <a:off x="457201" y="204787"/>
            <a:ext cx="8364070" cy="602037"/>
          </a:xfrm>
        </p:spPr>
        <p:txBody>
          <a:bodyPr>
            <a:noAutofit/>
          </a:bodyPr>
          <a:lstStyle/>
          <a:p>
            <a:pPr algn="ctr"/>
            <a:r>
              <a:rPr lang="en-US" sz="3000" b="0" dirty="0">
                <a:latin typeface="+mj-lt"/>
              </a:rPr>
              <a:t>Who benefits from Smart and Skilled?</a:t>
            </a:r>
          </a:p>
        </p:txBody>
      </p:sp>
      <p:sp>
        <p:nvSpPr>
          <p:cNvPr id="4" name="Text Placeholder 3">
            <a:extLst>
              <a:ext uri="{FF2B5EF4-FFF2-40B4-BE49-F238E27FC236}">
                <a16:creationId xmlns:a16="http://schemas.microsoft.com/office/drawing/2014/main" id="{0F4EE56B-B1BE-E64D-9D51-6C11B85F1AF8}"/>
              </a:ext>
            </a:extLst>
          </p:cNvPr>
          <p:cNvSpPr>
            <a:spLocks noGrp="1"/>
          </p:cNvSpPr>
          <p:nvPr>
            <p:ph type="body" sz="half" idx="2"/>
          </p:nvPr>
        </p:nvSpPr>
        <p:spPr/>
        <p:txBody>
          <a:bodyPr>
            <a:normAutofit lnSpcReduction="10000"/>
          </a:bodyPr>
          <a:lstStyle/>
          <a:p>
            <a:r>
              <a:rPr lang="en-US" sz="2000" dirty="0">
                <a:latin typeface="+mj-lt"/>
              </a:rPr>
              <a:t>In </a:t>
            </a:r>
            <a:r>
              <a:rPr lang="en-US" sz="2000" b="1" dirty="0">
                <a:latin typeface="+mj-lt"/>
              </a:rPr>
              <a:t>2013 $309.9m, </a:t>
            </a:r>
            <a:r>
              <a:rPr lang="en-US" sz="2000" dirty="0">
                <a:latin typeface="+mj-lt"/>
              </a:rPr>
              <a:t>or </a:t>
            </a:r>
            <a:r>
              <a:rPr lang="en-US" sz="2000" b="1" dirty="0">
                <a:latin typeface="+mj-lt"/>
              </a:rPr>
              <a:t>17%</a:t>
            </a:r>
            <a:r>
              <a:rPr lang="en-US" sz="2000" dirty="0">
                <a:latin typeface="+mj-lt"/>
              </a:rPr>
              <a:t> funding was contestable</a:t>
            </a:r>
          </a:p>
          <a:p>
            <a:endParaRPr lang="en-US" sz="2000" dirty="0">
              <a:latin typeface="+mj-lt"/>
            </a:endParaRPr>
          </a:p>
          <a:p>
            <a:r>
              <a:rPr lang="en-US" sz="2000" dirty="0">
                <a:latin typeface="+mj-lt"/>
              </a:rPr>
              <a:t>In </a:t>
            </a:r>
            <a:r>
              <a:rPr lang="en-US" sz="2000" b="1" dirty="0">
                <a:latin typeface="+mj-lt"/>
              </a:rPr>
              <a:t>2017, $723m</a:t>
            </a:r>
            <a:r>
              <a:rPr lang="en-US" sz="2000" dirty="0">
                <a:latin typeface="+mj-lt"/>
              </a:rPr>
              <a:t>, or </a:t>
            </a:r>
            <a:r>
              <a:rPr lang="en-US" sz="2000" b="1" dirty="0">
                <a:latin typeface="+mj-lt"/>
              </a:rPr>
              <a:t>47% </a:t>
            </a:r>
            <a:r>
              <a:rPr lang="en-US" sz="2000" dirty="0">
                <a:latin typeface="+mj-lt"/>
              </a:rPr>
              <a:t>of total funding allocated contestably.</a:t>
            </a:r>
          </a:p>
          <a:p>
            <a:endParaRPr lang="en-US" sz="2000" dirty="0">
              <a:latin typeface="+mj-lt"/>
            </a:endParaRPr>
          </a:p>
          <a:p>
            <a:r>
              <a:rPr lang="en-US" sz="2000" b="1" dirty="0">
                <a:latin typeface="+mj-lt"/>
              </a:rPr>
              <a:t>$298m</a:t>
            </a:r>
            <a:r>
              <a:rPr lang="en-US" sz="2000" dirty="0">
                <a:latin typeface="+mj-lt"/>
              </a:rPr>
              <a:t>, or </a:t>
            </a:r>
            <a:r>
              <a:rPr lang="en-US" sz="2000" b="1" dirty="0">
                <a:latin typeface="+mj-lt"/>
              </a:rPr>
              <a:t>41% </a:t>
            </a:r>
            <a:r>
              <a:rPr lang="en-US" sz="2000" dirty="0">
                <a:latin typeface="+mj-lt"/>
              </a:rPr>
              <a:t>of the contestable funding went to private for-profit providers.</a:t>
            </a:r>
          </a:p>
          <a:p>
            <a:endParaRPr lang="en-US" dirty="0"/>
          </a:p>
        </p:txBody>
      </p:sp>
      <p:graphicFrame>
        <p:nvGraphicFramePr>
          <p:cNvPr id="7" name="Content Placeholder 3">
            <a:extLst>
              <a:ext uri="{FF2B5EF4-FFF2-40B4-BE49-F238E27FC236}">
                <a16:creationId xmlns:a16="http://schemas.microsoft.com/office/drawing/2014/main" id="{B6808200-7D01-E743-BD82-1E7466408FAD}"/>
              </a:ext>
            </a:extLst>
          </p:cNvPr>
          <p:cNvGraphicFramePr>
            <a:graphicFrameLocks noGrp="1"/>
          </p:cNvGraphicFramePr>
          <p:nvPr>
            <p:ph idx="1"/>
            <p:extLst>
              <p:ext uri="{D42A27DB-BD31-4B8C-83A1-F6EECF244321}">
                <p14:modId xmlns:p14="http://schemas.microsoft.com/office/powerpoint/2010/main" val="3466449519"/>
              </p:ext>
            </p:extLst>
          </p:nvPr>
        </p:nvGraphicFramePr>
        <p:xfrm>
          <a:off x="3550024" y="1075928"/>
          <a:ext cx="5136776" cy="3518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136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62CD-B794-A146-BC4D-975799EE852A}"/>
              </a:ext>
            </a:extLst>
          </p:cNvPr>
          <p:cNvSpPr>
            <a:spLocks noGrp="1"/>
          </p:cNvSpPr>
          <p:nvPr>
            <p:ph type="title"/>
          </p:nvPr>
        </p:nvSpPr>
        <p:spPr/>
        <p:txBody>
          <a:bodyPr>
            <a:normAutofit fontScale="90000"/>
          </a:bodyPr>
          <a:lstStyle/>
          <a:p>
            <a:r>
              <a:rPr lang="en-US" dirty="0">
                <a:latin typeface="+mj-lt"/>
              </a:rPr>
              <a:t>Funding allocated competitively has grown from</a:t>
            </a:r>
            <a:br>
              <a:rPr lang="en-US" dirty="0">
                <a:latin typeface="+mj-lt"/>
              </a:rPr>
            </a:br>
            <a:r>
              <a:rPr lang="en-US" dirty="0">
                <a:latin typeface="+mj-lt"/>
              </a:rPr>
              <a:t>17% in 2013 to 48% in 2017</a:t>
            </a:r>
          </a:p>
        </p:txBody>
      </p:sp>
      <p:graphicFrame>
        <p:nvGraphicFramePr>
          <p:cNvPr id="3" name="Chart 2">
            <a:extLst>
              <a:ext uri="{FF2B5EF4-FFF2-40B4-BE49-F238E27FC236}">
                <a16:creationId xmlns:a16="http://schemas.microsoft.com/office/drawing/2014/main" id="{35D0BE76-B580-564B-8E27-2348CC9ED1FD}"/>
              </a:ext>
            </a:extLst>
          </p:cNvPr>
          <p:cNvGraphicFramePr/>
          <p:nvPr>
            <p:extLst>
              <p:ext uri="{D42A27DB-BD31-4B8C-83A1-F6EECF244321}">
                <p14:modId xmlns:p14="http://schemas.microsoft.com/office/powerpoint/2010/main" val="3313443434"/>
              </p:ext>
            </p:extLst>
          </p:nvPr>
        </p:nvGraphicFramePr>
        <p:xfrm>
          <a:off x="-185979" y="1324301"/>
          <a:ext cx="5036682" cy="34801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1629E3C-3BE8-E042-86EC-6C040A473D1E}"/>
              </a:ext>
            </a:extLst>
          </p:cNvPr>
          <p:cNvGraphicFramePr/>
          <p:nvPr>
            <p:extLst>
              <p:ext uri="{D42A27DB-BD31-4B8C-83A1-F6EECF244321}">
                <p14:modId xmlns:p14="http://schemas.microsoft.com/office/powerpoint/2010/main" val="2598103646"/>
              </p:ext>
            </p:extLst>
          </p:nvPr>
        </p:nvGraphicFramePr>
        <p:xfrm>
          <a:off x="4572000" y="1324302"/>
          <a:ext cx="4004442" cy="34801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31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A7C15B8-085A-0E46-876F-0207FAA8D9BC}"/>
              </a:ext>
            </a:extLst>
          </p:cNvPr>
          <p:cNvSpPr>
            <a:spLocks noGrp="1"/>
          </p:cNvSpPr>
          <p:nvPr>
            <p:ph sz="half" idx="2"/>
          </p:nvPr>
        </p:nvSpPr>
        <p:spPr>
          <a:xfrm>
            <a:off x="548640" y="1545879"/>
            <a:ext cx="3903028" cy="2625974"/>
          </a:xfrm>
          <a:solidFill>
            <a:srgbClr val="C00000">
              <a:alpha val="17000"/>
            </a:srgbClr>
          </a:solidFill>
        </p:spPr>
        <p:txBody>
          <a:bodyPr>
            <a:normAutofit fontScale="40000" lnSpcReduction="20000"/>
          </a:bodyPr>
          <a:lstStyle/>
          <a:p>
            <a:pPr marL="0" indent="0">
              <a:lnSpc>
                <a:spcPct val="170000"/>
              </a:lnSpc>
              <a:buNone/>
            </a:pPr>
            <a:r>
              <a:rPr lang="en-US" sz="4500" dirty="0">
                <a:latin typeface="+mj-lt"/>
              </a:rPr>
              <a:t>TAFE </a:t>
            </a:r>
            <a:r>
              <a:rPr lang="en-US" sz="4500" b="1" dirty="0">
                <a:latin typeface="+mj-lt"/>
              </a:rPr>
              <a:t>declined</a:t>
            </a:r>
            <a:r>
              <a:rPr lang="en-US" sz="4500" dirty="0">
                <a:latin typeface="+mj-lt"/>
              </a:rPr>
              <a:t> by 27%</a:t>
            </a:r>
          </a:p>
          <a:p>
            <a:pPr marL="0" indent="0">
              <a:lnSpc>
                <a:spcPct val="170000"/>
              </a:lnSpc>
              <a:buNone/>
            </a:pPr>
            <a:endParaRPr lang="en-AU" sz="3400" dirty="0">
              <a:latin typeface="+mj-lt"/>
            </a:endParaRPr>
          </a:p>
          <a:p>
            <a:pPr marL="0" indent="0">
              <a:lnSpc>
                <a:spcPct val="170000"/>
              </a:lnSpc>
              <a:buNone/>
            </a:pPr>
            <a:r>
              <a:rPr lang="en-AU" sz="3400" dirty="0">
                <a:latin typeface="+mj-lt"/>
              </a:rPr>
              <a:t>In 2008, TAFE “market share” was almost 87%, and private providers 9%. By 2017, TAFE share had </a:t>
            </a:r>
            <a:r>
              <a:rPr lang="en-AU" sz="3400" b="1" dirty="0">
                <a:latin typeface="+mj-lt"/>
              </a:rPr>
              <a:t>dropped</a:t>
            </a:r>
            <a:r>
              <a:rPr lang="en-AU" sz="3400" dirty="0">
                <a:latin typeface="+mj-lt"/>
              </a:rPr>
              <a:t> to 74%, whilst private providers share had </a:t>
            </a:r>
            <a:r>
              <a:rPr lang="en-AU" sz="3400" b="1" dirty="0">
                <a:latin typeface="+mj-lt"/>
              </a:rPr>
              <a:t>increased</a:t>
            </a:r>
            <a:r>
              <a:rPr lang="en-AU" sz="3400" dirty="0">
                <a:latin typeface="+mj-lt"/>
              </a:rPr>
              <a:t> to 23%</a:t>
            </a:r>
          </a:p>
          <a:p>
            <a:endParaRPr lang="en-US" dirty="0"/>
          </a:p>
        </p:txBody>
      </p:sp>
      <p:sp>
        <p:nvSpPr>
          <p:cNvPr id="6" name="Content Placeholder 5">
            <a:extLst>
              <a:ext uri="{FF2B5EF4-FFF2-40B4-BE49-F238E27FC236}">
                <a16:creationId xmlns:a16="http://schemas.microsoft.com/office/drawing/2014/main" id="{7713BC26-9242-7D48-A78E-CE64D151842A}"/>
              </a:ext>
            </a:extLst>
          </p:cNvPr>
          <p:cNvSpPr>
            <a:spLocks noGrp="1"/>
          </p:cNvSpPr>
          <p:nvPr>
            <p:ph sz="quarter" idx="4"/>
          </p:nvPr>
        </p:nvSpPr>
        <p:spPr>
          <a:xfrm>
            <a:off x="4692334" y="1575368"/>
            <a:ext cx="3948748" cy="2625974"/>
          </a:xfrm>
          <a:solidFill>
            <a:srgbClr val="C00000">
              <a:alpha val="17000"/>
            </a:srgbClr>
          </a:solidFill>
        </p:spPr>
        <p:txBody>
          <a:bodyPr>
            <a:normAutofit fontScale="47500" lnSpcReduction="20000"/>
          </a:bodyPr>
          <a:lstStyle/>
          <a:p>
            <a:pPr marL="0" indent="0">
              <a:lnSpc>
                <a:spcPct val="170000"/>
              </a:lnSpc>
              <a:buNone/>
            </a:pPr>
            <a:r>
              <a:rPr lang="en-US" sz="4500" dirty="0">
                <a:latin typeface="+mj-lt"/>
              </a:rPr>
              <a:t>Private providers i</a:t>
            </a:r>
            <a:r>
              <a:rPr lang="en-US" sz="4500" b="1" dirty="0">
                <a:latin typeface="+mj-lt"/>
              </a:rPr>
              <a:t>ncreased </a:t>
            </a:r>
            <a:r>
              <a:rPr lang="en-US" sz="4500" dirty="0">
                <a:latin typeface="+mj-lt"/>
              </a:rPr>
              <a:t>by 111%</a:t>
            </a:r>
          </a:p>
          <a:p>
            <a:pPr marL="0" indent="0">
              <a:lnSpc>
                <a:spcPct val="170000"/>
              </a:lnSpc>
              <a:buNone/>
            </a:pPr>
            <a:endParaRPr lang="en-AU" sz="3300" dirty="0">
              <a:latin typeface="+mj-lt"/>
            </a:endParaRPr>
          </a:p>
          <a:p>
            <a:pPr marL="0" indent="0">
              <a:lnSpc>
                <a:spcPct val="170000"/>
              </a:lnSpc>
              <a:buNone/>
            </a:pPr>
            <a:r>
              <a:rPr lang="en-AU" sz="3300" dirty="0">
                <a:latin typeface="+mj-lt"/>
              </a:rPr>
              <a:t>Delivery in TAFEs from 2008 to 2017 </a:t>
            </a:r>
            <a:r>
              <a:rPr lang="en-AU" sz="3300" b="1" dirty="0">
                <a:latin typeface="+mj-lt"/>
              </a:rPr>
              <a:t>fell</a:t>
            </a:r>
            <a:r>
              <a:rPr lang="en-AU" sz="3300" dirty="0">
                <a:latin typeface="+mj-lt"/>
              </a:rPr>
              <a:t> by 27%, by 43% in the community sector by 43% but </a:t>
            </a:r>
            <a:r>
              <a:rPr lang="en-AU" sz="3300" b="1" dirty="0">
                <a:latin typeface="+mj-lt"/>
              </a:rPr>
              <a:t>increased</a:t>
            </a:r>
            <a:r>
              <a:rPr lang="en-AU" sz="3300" dirty="0">
                <a:latin typeface="+mj-lt"/>
              </a:rPr>
              <a:t> in private providers  by 111%. </a:t>
            </a:r>
          </a:p>
          <a:p>
            <a:pPr marL="0" indent="0">
              <a:buNone/>
            </a:pPr>
            <a:endParaRPr lang="en-US" dirty="0"/>
          </a:p>
        </p:txBody>
      </p:sp>
      <p:sp>
        <p:nvSpPr>
          <p:cNvPr id="8" name="Text Placeholder 2">
            <a:extLst>
              <a:ext uri="{FF2B5EF4-FFF2-40B4-BE49-F238E27FC236}">
                <a16:creationId xmlns:a16="http://schemas.microsoft.com/office/drawing/2014/main" id="{B4A55537-F0ED-9A46-8CEE-894D7675D674}"/>
              </a:ext>
            </a:extLst>
          </p:cNvPr>
          <p:cNvSpPr txBox="1">
            <a:spLocks/>
          </p:cNvSpPr>
          <p:nvPr/>
        </p:nvSpPr>
        <p:spPr>
          <a:xfrm>
            <a:off x="548640" y="1308010"/>
            <a:ext cx="4040188" cy="479822"/>
          </a:xfrm>
          <a:prstGeom prst="rect">
            <a:avLst/>
          </a:prstGeom>
        </p:spPr>
        <p:txBody>
          <a:bodyPr vert="horz" lIns="91440" tIns="45720" rIns="91440" bIns="45720" rtlCol="0" anchor="b">
            <a:noAutofit/>
          </a:bodyPr>
          <a:lstStyle>
            <a:lvl1pPr marL="0" indent="0" algn="l" defTabSz="342900" rtl="0" eaLnBrk="1" latinLnBrk="0" hangingPunct="1">
              <a:spcBef>
                <a:spcPct val="20000"/>
              </a:spcBef>
              <a:buFont typeface="Arial"/>
              <a:buNone/>
              <a:defRPr sz="1800" b="1" i="0" kern="1200">
                <a:solidFill>
                  <a:schemeClr val="tx1"/>
                </a:solidFill>
                <a:latin typeface="Helvetica" pitchFamily="2" charset="0"/>
                <a:ea typeface="+mn-ea"/>
                <a:cs typeface="+mn-cs"/>
              </a:defRPr>
            </a:lvl1pPr>
            <a:lvl2pPr marL="342900" indent="0" algn="l" defTabSz="342900" rtl="0" eaLnBrk="1" latinLnBrk="0" hangingPunct="1">
              <a:spcBef>
                <a:spcPct val="20000"/>
              </a:spcBef>
              <a:buFont typeface="Arial"/>
              <a:buNone/>
              <a:defRPr sz="1500" b="1" i="0" kern="1200">
                <a:solidFill>
                  <a:schemeClr val="tx1"/>
                </a:solidFill>
                <a:latin typeface="Helvetica" pitchFamily="2" charset="0"/>
                <a:ea typeface="+mn-ea"/>
                <a:cs typeface="+mn-cs"/>
              </a:defRPr>
            </a:lvl2pPr>
            <a:lvl3pPr marL="685800" indent="0" algn="l" defTabSz="342900" rtl="0" eaLnBrk="1" latinLnBrk="0" hangingPunct="1">
              <a:spcBef>
                <a:spcPct val="20000"/>
              </a:spcBef>
              <a:buFont typeface="Arial"/>
              <a:buNone/>
              <a:defRPr sz="1350" b="1" i="0" kern="1200">
                <a:solidFill>
                  <a:schemeClr val="tx1"/>
                </a:solidFill>
                <a:latin typeface="Helvetica" pitchFamily="2" charset="0"/>
                <a:ea typeface="+mn-ea"/>
                <a:cs typeface="+mn-cs"/>
              </a:defRPr>
            </a:lvl3pPr>
            <a:lvl4pPr marL="1028700" indent="0" algn="l" defTabSz="342900" rtl="0" eaLnBrk="1" latinLnBrk="0" hangingPunct="1">
              <a:spcBef>
                <a:spcPct val="20000"/>
              </a:spcBef>
              <a:buFont typeface="Arial"/>
              <a:buNone/>
              <a:defRPr sz="1200" b="1" i="0" kern="1200">
                <a:solidFill>
                  <a:schemeClr val="tx1"/>
                </a:solidFill>
                <a:latin typeface="Helvetica" pitchFamily="2" charset="0"/>
                <a:ea typeface="+mn-ea"/>
                <a:cs typeface="+mn-cs"/>
              </a:defRPr>
            </a:lvl4pPr>
            <a:lvl5pPr marL="1371600" indent="0" algn="l" defTabSz="342900" rtl="0" eaLnBrk="1" latinLnBrk="0" hangingPunct="1">
              <a:spcBef>
                <a:spcPct val="20000"/>
              </a:spcBef>
              <a:buFont typeface="Arial"/>
              <a:buNone/>
              <a:defRPr sz="1200" b="1" i="0" kern="1200">
                <a:solidFill>
                  <a:schemeClr val="tx1"/>
                </a:solidFill>
                <a:latin typeface="Helvetica" pitchFamily="2" charset="0"/>
                <a:ea typeface="+mn-ea"/>
                <a:cs typeface="+mn-cs"/>
              </a:defRPr>
            </a:lvl5pPr>
            <a:lvl6pPr marL="1714500" indent="0" algn="l" defTabSz="342900" rtl="0" eaLnBrk="1" latinLnBrk="0" hangingPunct="1">
              <a:spcBef>
                <a:spcPct val="20000"/>
              </a:spcBef>
              <a:buFont typeface="Arial"/>
              <a:buNone/>
              <a:defRPr sz="1200" b="1" kern="1200">
                <a:solidFill>
                  <a:schemeClr val="tx1"/>
                </a:solidFill>
                <a:latin typeface="+mn-lt"/>
                <a:ea typeface="+mn-ea"/>
                <a:cs typeface="+mn-cs"/>
              </a:defRPr>
            </a:lvl6pPr>
            <a:lvl7pPr marL="2057400" indent="0" algn="l" defTabSz="342900" rtl="0" eaLnBrk="1" latinLnBrk="0" hangingPunct="1">
              <a:spcBef>
                <a:spcPct val="20000"/>
              </a:spcBef>
              <a:buFont typeface="Arial"/>
              <a:buNone/>
              <a:defRPr sz="1200" b="1" kern="1200">
                <a:solidFill>
                  <a:schemeClr val="tx1"/>
                </a:solidFill>
                <a:latin typeface="+mn-lt"/>
                <a:ea typeface="+mn-ea"/>
                <a:cs typeface="+mn-cs"/>
              </a:defRPr>
            </a:lvl7pPr>
            <a:lvl8pPr marL="2400300" indent="0" algn="l" defTabSz="342900" rtl="0" eaLnBrk="1" latinLnBrk="0" hangingPunct="1">
              <a:spcBef>
                <a:spcPct val="20000"/>
              </a:spcBef>
              <a:buFont typeface="Arial"/>
              <a:buNone/>
              <a:defRPr sz="1200" b="1" kern="1200">
                <a:solidFill>
                  <a:schemeClr val="tx1"/>
                </a:solidFill>
                <a:latin typeface="+mn-lt"/>
                <a:ea typeface="+mn-ea"/>
                <a:cs typeface="+mn-cs"/>
              </a:defRPr>
            </a:lvl8pPr>
            <a:lvl9pPr marL="2743200" indent="0" algn="l" defTabSz="342900" rtl="0" eaLnBrk="1" latinLnBrk="0" hangingPunct="1">
              <a:spcBef>
                <a:spcPct val="20000"/>
              </a:spcBef>
              <a:buFont typeface="Arial"/>
              <a:buNone/>
              <a:defRPr sz="1200" b="1" kern="1200">
                <a:solidFill>
                  <a:schemeClr val="tx1"/>
                </a:solidFill>
                <a:latin typeface="+mn-lt"/>
                <a:ea typeface="+mn-ea"/>
                <a:cs typeface="+mn-cs"/>
              </a:defRPr>
            </a:lvl9pPr>
          </a:lstStyle>
          <a:p>
            <a:endParaRPr lang="en-US" sz="2200" b="0" dirty="0"/>
          </a:p>
        </p:txBody>
      </p:sp>
      <p:sp>
        <p:nvSpPr>
          <p:cNvPr id="16" name="Title 15">
            <a:extLst>
              <a:ext uri="{FF2B5EF4-FFF2-40B4-BE49-F238E27FC236}">
                <a16:creationId xmlns:a16="http://schemas.microsoft.com/office/drawing/2014/main" id="{B9A5F8B2-EB93-E64E-B234-10C10F3F3626}"/>
              </a:ext>
            </a:extLst>
          </p:cNvPr>
          <p:cNvSpPr>
            <a:spLocks noGrp="1"/>
          </p:cNvSpPr>
          <p:nvPr>
            <p:ph type="title"/>
          </p:nvPr>
        </p:nvSpPr>
        <p:spPr/>
        <p:txBody>
          <a:bodyPr>
            <a:normAutofit fontScale="90000"/>
          </a:bodyPr>
          <a:lstStyle/>
          <a:p>
            <a:r>
              <a:rPr lang="en-US" dirty="0">
                <a:latin typeface="+mj-lt"/>
              </a:rPr>
              <a:t>Enrolments in vocational education have </a:t>
            </a:r>
            <a:r>
              <a:rPr lang="en-US" b="1" dirty="0">
                <a:latin typeface="+mj-lt"/>
              </a:rPr>
              <a:t>declined</a:t>
            </a:r>
            <a:r>
              <a:rPr lang="en-US" dirty="0">
                <a:latin typeface="+mj-lt"/>
              </a:rPr>
              <a:t> by 15% since 2008</a:t>
            </a:r>
          </a:p>
        </p:txBody>
      </p:sp>
    </p:spTree>
    <p:extLst>
      <p:ext uri="{BB962C8B-B14F-4D97-AF65-F5344CB8AC3E}">
        <p14:creationId xmlns:p14="http://schemas.microsoft.com/office/powerpoint/2010/main" val="269532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025" dirty="0"/>
            </a:br>
            <a:br>
              <a:rPr lang="en-US" sz="2025" dirty="0">
                <a:latin typeface="+mj-lt"/>
              </a:rPr>
            </a:br>
            <a:br>
              <a:rPr lang="en-US" sz="2025" dirty="0">
                <a:latin typeface="+mj-lt"/>
              </a:rPr>
            </a:br>
            <a:r>
              <a:rPr lang="en-US" sz="2025" dirty="0">
                <a:latin typeface="+mj-lt"/>
              </a:rPr>
              <a:t>Vocational Education is the lowest funded education sector </a:t>
            </a:r>
            <a:r>
              <a:rPr lang="mr-IN" sz="2025" dirty="0">
                <a:latin typeface="+mj-lt"/>
              </a:rPr>
              <a:t>–</a:t>
            </a:r>
            <a:r>
              <a:rPr lang="en-US" sz="2025" dirty="0">
                <a:latin typeface="+mj-lt"/>
              </a:rPr>
              <a:t> and it is getting worse</a:t>
            </a:r>
            <a:br>
              <a:rPr lang="en-US" sz="2025" dirty="0"/>
            </a:br>
            <a:br>
              <a:rPr lang="en-US" dirty="0"/>
            </a:br>
            <a:endParaRPr lang="en-US" dirty="0"/>
          </a:p>
        </p:txBody>
      </p:sp>
      <p:pic>
        <p:nvPicPr>
          <p:cNvPr id="4" name="Content Placeholder 3" descr="Screen Shot 2019-06-12 at 1.00.26 pm.png"/>
          <p:cNvPicPr>
            <a:picLocks noGrp="1" noChangeAspect="1"/>
          </p:cNvPicPr>
          <p:nvPr>
            <p:ph idx="1"/>
          </p:nvPr>
        </p:nvPicPr>
        <p:blipFill>
          <a:blip r:embed="rId3">
            <a:extLst>
              <a:ext uri="{28A0092B-C50C-407E-A947-70E740481C1C}">
                <a14:useLocalDpi xmlns:a14="http://schemas.microsoft.com/office/drawing/2010/main" val="0"/>
              </a:ext>
            </a:extLst>
          </a:blip>
          <a:srcRect l="-2750" r="-2750"/>
          <a:stretch>
            <a:fillRect/>
          </a:stretch>
        </p:blipFill>
        <p:spPr/>
      </p:pic>
    </p:spTree>
    <p:extLst>
      <p:ext uri="{BB962C8B-B14F-4D97-AF65-F5344CB8AC3E}">
        <p14:creationId xmlns:p14="http://schemas.microsoft.com/office/powerpoint/2010/main" val="131492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10272</TotalTime>
  <Words>1014</Words>
  <Application>Microsoft Office PowerPoint</Application>
  <PresentationFormat>On-screen Show (16:9)</PresentationFormat>
  <Paragraphs>83</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Helvetica</vt:lpstr>
      <vt:lpstr>Office Theme</vt:lpstr>
      <vt:lpstr> TAFE in Union Town Where to from here? </vt:lpstr>
      <vt:lpstr>110,800 fewer TAFE NSW students in 2017 61,300 fewer students overall</vt:lpstr>
      <vt:lpstr>NSW TAFE student numbers 1996-2017</vt:lpstr>
      <vt:lpstr>PowerPoint Presentation</vt:lpstr>
      <vt:lpstr>Quantum of funding allocated competitively has increased</vt:lpstr>
      <vt:lpstr>Who benefits from Smart and Skilled?</vt:lpstr>
      <vt:lpstr>Funding allocated competitively has grown from 17% in 2013 to 48% in 2017</vt:lpstr>
      <vt:lpstr>Enrolments in vocational education have declined by 15% since 2008</vt:lpstr>
      <vt:lpstr>   Vocational Education is the lowest funded education sector – and it is getting worse  </vt:lpstr>
      <vt:lpstr>Where to now for TAFE?</vt:lpstr>
      <vt:lpstr>New social policy and research</vt:lpstr>
      <vt:lpstr>If nothing changes … Where current policy will lead us</vt:lpstr>
    </vt:vector>
  </TitlesOfParts>
  <Company>Australian Education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TAFE in NSW Where to from here?</dc:title>
  <dc:creator>Pat Forward</dc:creator>
  <cp:lastModifiedBy>Diane Ridley</cp:lastModifiedBy>
  <cp:revision>64</cp:revision>
  <cp:lastPrinted>2019-07-08T05:58:33Z</cp:lastPrinted>
  <dcterms:created xsi:type="dcterms:W3CDTF">2019-06-12T01:23:12Z</dcterms:created>
  <dcterms:modified xsi:type="dcterms:W3CDTF">2019-10-29T03:59:07Z</dcterms:modified>
</cp:coreProperties>
</file>