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82" r:id="rId2"/>
    <p:sldId id="270" r:id="rId3"/>
    <p:sldId id="273" r:id="rId4"/>
    <p:sldId id="288" r:id="rId5"/>
    <p:sldId id="285" r:id="rId6"/>
    <p:sldId id="289" r:id="rId7"/>
    <p:sldId id="290" r:id="rId8"/>
    <p:sldId id="284" r:id="rId9"/>
    <p:sldId id="295" r:id="rId10"/>
    <p:sldId id="293" r:id="rId11"/>
    <p:sldId id="292" r:id="rId12"/>
    <p:sldId id="296" r:id="rId13"/>
    <p:sldId id="291" r:id="rId14"/>
    <p:sldId id="297" r:id="rId1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2" autoAdjust="0"/>
    <p:restoredTop sz="94660"/>
  </p:normalViewPr>
  <p:slideViewPr>
    <p:cSldViewPr>
      <p:cViewPr varScale="1">
        <p:scale>
          <a:sx n="75" d="100"/>
          <a:sy n="75" d="100"/>
        </p:scale>
        <p:origin x="6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leServer-02\GData\Research%20Data\2014\Year%20End%202014\Report%20Verisons\2014%20PSA%20Demographics%20Report%2014April2014%20REGIO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[2014 PSA Demographics Report 14April2014 REGIONAL.xlsx]Data for G!PivotTable3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ln>
            <a:solidFill>
              <a:srgbClr val="0090A5"/>
            </a:solidFill>
          </a:ln>
        </c:spPr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spPr>
          <a:ln>
            <a:solidFill>
              <a:srgbClr val="0090A5"/>
            </a:solidFill>
          </a:ln>
        </c:spPr>
        <c:marker>
          <c:symbol val="none"/>
        </c:marker>
      </c:pivotFmt>
      <c:pivotFmt>
        <c:idx val="10"/>
        <c:spPr>
          <a:solidFill>
            <a:schemeClr val="bg1">
              <a:lumMod val="65000"/>
            </a:schemeClr>
          </a:solidFill>
          <a:ln>
            <a:solidFill>
              <a:srgbClr val="0090A5"/>
            </a:solidFill>
          </a:ln>
        </c:spPr>
      </c:pivotFmt>
      <c:pivotFmt>
        <c:idx val="11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12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13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14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15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16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17"/>
        <c:spPr>
          <a:ln>
            <a:solidFill>
              <a:srgbClr val="0090A5"/>
            </a:solidFill>
          </a:ln>
        </c:spPr>
        <c:marker>
          <c:symbol val="none"/>
        </c:marker>
      </c:pivotFmt>
      <c:pivotFmt>
        <c:idx val="18"/>
        <c:spPr>
          <a:solidFill>
            <a:schemeClr val="bg1">
              <a:lumMod val="65000"/>
            </a:schemeClr>
          </a:solidFill>
          <a:ln>
            <a:solidFill>
              <a:srgbClr val="0090A5"/>
            </a:solidFill>
          </a:ln>
        </c:spPr>
      </c:pivotFmt>
      <c:pivotFmt>
        <c:idx val="19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20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21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22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23"/>
        <c:spPr>
          <a:solidFill>
            <a:srgbClr val="0090A5"/>
          </a:solidFill>
          <a:ln>
            <a:solidFill>
              <a:srgbClr val="0090A5"/>
            </a:solidFill>
          </a:ln>
        </c:spPr>
      </c:pivotFmt>
      <c:pivotFmt>
        <c:idx val="24"/>
        <c:spPr>
          <a:solidFill>
            <a:srgbClr val="0090A5"/>
          </a:solidFill>
          <a:ln>
            <a:solidFill>
              <a:srgbClr val="0090A5"/>
            </a:solidFill>
          </a:ln>
        </c:spPr>
      </c:pivotFmt>
    </c:pivotFmts>
    <c:plotArea>
      <c:layout>
        <c:manualLayout>
          <c:layoutTarget val="inner"/>
          <c:xMode val="edge"/>
          <c:yMode val="edge"/>
          <c:x val="2.1242346064913931E-3"/>
          <c:y val="4.0227695136330635E-2"/>
          <c:w val="0.95326683865718931"/>
          <c:h val="0.94915563608748077"/>
        </c:manualLayout>
      </c:layout>
      <c:pieChart>
        <c:varyColors val="1"/>
        <c:ser>
          <c:idx val="0"/>
          <c:order val="0"/>
          <c:tx>
            <c:strRef>
              <c:f>'Data for G'!$B$3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0090A5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050-4877-B9B5-8AAE4389F2E6}"/>
              </c:ext>
            </c:extLst>
          </c:dPt>
          <c:dPt>
            <c:idx val="1"/>
            <c:bubble3D val="0"/>
            <c:spPr>
              <a:solidFill>
                <a:srgbClr val="0090A5"/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050-4877-B9B5-8AAE4389F2E6}"/>
              </c:ext>
            </c:extLst>
          </c:dPt>
          <c:dPt>
            <c:idx val="2"/>
            <c:bubble3D val="0"/>
            <c:spPr>
              <a:solidFill>
                <a:srgbClr val="0090A5"/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050-4877-B9B5-8AAE4389F2E6}"/>
              </c:ext>
            </c:extLst>
          </c:dPt>
          <c:dPt>
            <c:idx val="3"/>
            <c:bubble3D val="0"/>
            <c:spPr>
              <a:solidFill>
                <a:srgbClr val="0090A5"/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050-4877-B9B5-8AAE4389F2E6}"/>
              </c:ext>
            </c:extLst>
          </c:dPt>
          <c:dPt>
            <c:idx val="4"/>
            <c:bubble3D val="0"/>
            <c:spPr>
              <a:solidFill>
                <a:srgbClr val="0090A5"/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7050-4877-B9B5-8AAE4389F2E6}"/>
              </c:ext>
            </c:extLst>
          </c:dPt>
          <c:dPt>
            <c:idx val="5"/>
            <c:bubble3D val="0"/>
            <c:spPr>
              <a:solidFill>
                <a:srgbClr val="0090A5"/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050-4877-B9B5-8AAE4389F2E6}"/>
              </c:ext>
            </c:extLst>
          </c:dPt>
          <c:dPt>
            <c:idx val="6"/>
            <c:bubble3D val="0"/>
            <c:spPr>
              <a:solidFill>
                <a:srgbClr val="0090A5"/>
              </a:solidFill>
              <a:ln>
                <a:solidFill>
                  <a:srgbClr val="0090A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7050-4877-B9B5-8AAE4389F2E6}"/>
              </c:ext>
            </c:extLst>
          </c:dPt>
          <c:dLbls>
            <c:delete val="1"/>
          </c:dLbls>
          <c:cat>
            <c:strRef>
              <c:f>'Data for G'!$A$4:$A$11</c:f>
              <c:strCache>
                <c:ptCount val="7"/>
                <c:pt idx="0">
                  <c:v>Metropolitan</c:v>
                </c:pt>
                <c:pt idx="1">
                  <c:v>Newcastle/Hunter</c:v>
                </c:pt>
                <c:pt idx="2">
                  <c:v>South East</c:v>
                </c:pt>
                <c:pt idx="3">
                  <c:v>Central West</c:v>
                </c:pt>
                <c:pt idx="4">
                  <c:v>South West</c:v>
                </c:pt>
                <c:pt idx="5">
                  <c:v>North Coast</c:v>
                </c:pt>
                <c:pt idx="6">
                  <c:v>North West</c:v>
                </c:pt>
              </c:strCache>
            </c:strRef>
          </c:cat>
          <c:val>
            <c:numRef>
              <c:f>'Data for G'!$B$4:$B$11</c:f>
              <c:numCache>
                <c:formatCode>0.00%</c:formatCode>
                <c:ptCount val="7"/>
                <c:pt idx="0">
                  <c:v>0.56074889403834005</c:v>
                </c:pt>
                <c:pt idx="1">
                  <c:v>0.12868653886665263</c:v>
                </c:pt>
                <c:pt idx="2">
                  <c:v>9.8509585001053293E-2</c:v>
                </c:pt>
                <c:pt idx="3">
                  <c:v>7.8812934484937855E-2</c:v>
                </c:pt>
                <c:pt idx="4">
                  <c:v>4.2316199705076891E-2</c:v>
                </c:pt>
                <c:pt idx="5">
                  <c:v>5.9774594480724669E-2</c:v>
                </c:pt>
                <c:pt idx="6">
                  <c:v>3.1151253423214662E-2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50-4877-B9B5-8AAE4389F2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0.47419</cdr:x>
      <cdr:y>0.40822</cdr:y>
    </cdr:from>
    <cdr:to>
      <cdr:x>0.92699</cdr:x>
      <cdr:y>0.76547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23918" y="1828800"/>
          <a:ext cx="2314600" cy="16004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2000" dirty="0">
              <a:solidFill>
                <a:schemeClr val="bg1"/>
              </a:solidFill>
              <a:latin typeface="+mj-lt"/>
            </a:rPr>
            <a:t>54 %</a:t>
          </a:r>
        </a:p>
        <a:p xmlns:a="http://schemas.openxmlformats.org/drawingml/2006/main">
          <a:r>
            <a:rPr lang="en-AU" sz="2000" dirty="0">
              <a:solidFill>
                <a:schemeClr val="bg1"/>
              </a:solidFill>
              <a:latin typeface="+mj-lt"/>
            </a:rPr>
            <a:t>Percentage of members work in the Metro</a:t>
          </a:r>
        </a:p>
        <a:p xmlns:a="http://schemas.openxmlformats.org/drawingml/2006/main">
          <a:endParaRPr lang="en-A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E293-405E-48C1-AE0D-6740C26D90EE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493"/>
            <a:ext cx="2949787" cy="49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493"/>
            <a:ext cx="2949787" cy="49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4EAB6-A348-4D65-9E1E-B56E7824C1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633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0447-030A-4F38-A32B-341AB63A7D47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EFE72-733E-4DEF-883A-4ABC29CC0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5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Hello and welcome. </a:t>
            </a:r>
          </a:p>
          <a:p>
            <a:pPr eaLnBrk="1" hangingPunct="1"/>
            <a:r>
              <a:rPr lang="en-US" altLang="en-US" dirty="0"/>
              <a:t>Introduce yourself</a:t>
            </a:r>
          </a:p>
          <a:p>
            <a:pPr eaLnBrk="1" hangingPunct="1"/>
            <a:r>
              <a:rPr lang="en-AU" dirty="0">
                <a:latin typeface="Arial Narrow" pitchFamily="34" charset="0"/>
              </a:rPr>
              <a:t>Acknowledgement of country</a:t>
            </a:r>
          </a:p>
          <a:p>
            <a:pPr eaLnBrk="1" hangingPunct="1"/>
            <a:r>
              <a:rPr lang="en-AU" dirty="0">
                <a:latin typeface="Arial Narrow" pitchFamily="34" charset="0"/>
              </a:rPr>
              <a:t>Housekeeping</a:t>
            </a:r>
          </a:p>
          <a:p>
            <a:pPr eaLnBrk="1" hangingPunct="1"/>
            <a:r>
              <a:rPr lang="en-AU" dirty="0">
                <a:latin typeface="Arial Narrow" pitchFamily="34" charset="0"/>
              </a:rPr>
              <a:t>Mobiles phone off/silent please</a:t>
            </a:r>
          </a:p>
          <a:p>
            <a:pPr eaLnBrk="1" hangingPunct="1"/>
            <a:r>
              <a:rPr lang="en-AU" dirty="0">
                <a:latin typeface="Arial Narrow" pitchFamily="34" charset="0"/>
              </a:rPr>
              <a:t>Questions at end please – not the forum for individual issues</a:t>
            </a:r>
          </a:p>
          <a:p>
            <a:pPr eaLnBrk="1" hangingPunct="1"/>
            <a:endParaRPr lang="en-US" alt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4EDC-2581-42EF-B0D1-444BE0AFC0AB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4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AU" dirty="0"/>
              <a:t>The other category is ‘Country’. This category comprises all Local Government areas in New South Wales outside of the Greater Sydney area.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BED3F-BD7E-4C2D-9B44-C1B25CB5E3E8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1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9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59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6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8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2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0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8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7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810E98-93C4-4000-B47D-C91A9735D7EB}" type="datetimeFigureOut">
              <a:rPr lang="en-AU" smtClean="0">
                <a:solidFill>
                  <a:srgbClr val="303030"/>
                </a:solidFill>
              </a:rPr>
              <a:pPr/>
              <a:t>30/10/2019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33AF9CA-8666-45FA-946D-E0E069F7F340}" type="slidenum">
              <a:rPr lang="en-AU" smtClean="0">
                <a:solidFill>
                  <a:srgbClr val="303030"/>
                </a:solidFill>
              </a:rPr>
              <a:pPr/>
              <a:t>‹#›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7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768752" cy="2160239"/>
          </a:xfrm>
        </p:spPr>
        <p:txBody>
          <a:bodyPr>
            <a:noAutofit/>
          </a:bodyPr>
          <a:lstStyle/>
          <a:p>
            <a:pPr algn="l">
              <a:buClr>
                <a:srgbClr val="FFFF00"/>
              </a:buClr>
              <a:buSzPct val="80000"/>
            </a:pPr>
            <a:r>
              <a:rPr lang="en-AU" b="1" dirty="0"/>
              <a:t>Campaigning Public Services in the Regions</a:t>
            </a:r>
            <a:br>
              <a:rPr lang="en-AU" b="1" i="1" dirty="0"/>
            </a:br>
            <a:endParaRPr lang="en-AU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632848" cy="1008112"/>
          </a:xfrm>
        </p:spPr>
        <p:txBody>
          <a:bodyPr>
            <a:noAutofit/>
          </a:bodyPr>
          <a:lstStyle/>
          <a:p>
            <a:pPr algn="l"/>
            <a:r>
              <a:rPr lang="en-AU" sz="3200" b="1" i="1" dirty="0"/>
              <a:t>Union Town 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7670-A646-49D3-A9FB-AD95B8B1CA2D}" type="slidenum">
              <a:rPr lang="en-AU" smtClean="0">
                <a:solidFill>
                  <a:srgbClr val="303030"/>
                </a:solidFill>
              </a:rPr>
              <a:pPr/>
              <a:t>1</a:t>
            </a:fld>
            <a:endParaRPr lang="en-AU">
              <a:solidFill>
                <a:srgbClr val="30303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z="1800" b="1" dirty="0">
                <a:solidFill>
                  <a:schemeClr val="accent6"/>
                </a:solidFill>
                <a:latin typeface="+mj-lt"/>
              </a:rPr>
              <a:t>psa.asn.au</a:t>
            </a:r>
          </a:p>
          <a:p>
            <a:endParaRPr lang="en-AU" dirty="0">
              <a:solidFill>
                <a:srgbClr val="303030"/>
              </a:solidFill>
            </a:endParaRPr>
          </a:p>
        </p:txBody>
      </p:sp>
      <p:pic>
        <p:nvPicPr>
          <p:cNvPr id="2050" name="Picture 2" descr="G:\Communications\logosnew\no background_J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5240"/>
            <a:ext cx="1947761" cy="88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121">
        <p14:ripple/>
      </p:transition>
    </mc:Choice>
    <mc:Fallback xmlns="">
      <p:transition spd="slow" advTm="61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around 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4" y="2495944"/>
            <a:ext cx="4560442" cy="3093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95945"/>
            <a:ext cx="4358017" cy="3093296"/>
          </a:xfrm>
          <a:prstGeom prst="rect">
            <a:avLst/>
          </a:prstGeom>
        </p:spPr>
      </p:pic>
      <p:sp>
        <p:nvSpPr>
          <p:cNvPr id="7" name="AutoShape 2" descr="Image result for rebuild our ta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rebuild our ta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5468937"/>
            <a:ext cx="3467100" cy="13144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 flipV="1">
            <a:off x="872067" y="6126162"/>
            <a:ext cx="7408333" cy="18315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9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585" y="2417969"/>
            <a:ext cx="2621515" cy="37034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Targetted</a:t>
            </a:r>
            <a:r>
              <a:rPr lang="en-US" dirty="0"/>
              <a:t> Internal and External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20888"/>
            <a:ext cx="2614318" cy="3693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303" y="2417969"/>
            <a:ext cx="2648826" cy="37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3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576661"/>
            <a:ext cx="7408333" cy="428133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 dirty="0"/>
              <a:t>Stopping the privatisation of public services, including Corrective Services, rebuilding TAFE and reinstating a public safety net for disability services.  </a:t>
            </a:r>
            <a:endParaRPr lang="en-US" dirty="0"/>
          </a:p>
          <a:p>
            <a:pPr lvl="0"/>
            <a:r>
              <a:rPr lang="en-AU" dirty="0"/>
              <a:t>The end of Benchmarking in Corrective Services</a:t>
            </a:r>
            <a:endParaRPr lang="en-US" dirty="0"/>
          </a:p>
          <a:p>
            <a:pPr lvl="0"/>
            <a:r>
              <a:rPr lang="en-AU" dirty="0"/>
              <a:t>Fairer pay and conditions for NSW public servants, including for the scrapping of 2.5% wage cap. </a:t>
            </a:r>
            <a:endParaRPr lang="en-US" dirty="0"/>
          </a:p>
          <a:p>
            <a:pPr lvl="0"/>
            <a:r>
              <a:rPr lang="en-AU" dirty="0"/>
              <a:t>Insecure work in the public sector such as </a:t>
            </a:r>
            <a:r>
              <a:rPr lang="en-AU" dirty="0" err="1"/>
              <a:t>casualisation</a:t>
            </a:r>
            <a:r>
              <a:rPr lang="en-AU" dirty="0"/>
              <a:t>, and labour hire to halt.</a:t>
            </a:r>
            <a:endParaRPr lang="en-US" dirty="0"/>
          </a:p>
          <a:p>
            <a:pPr lvl="0"/>
            <a:r>
              <a:rPr lang="en-AU" dirty="0"/>
              <a:t>The scrapping of the 12% (over four years) efficiency dividend.</a:t>
            </a:r>
            <a:endParaRPr lang="en-US" dirty="0"/>
          </a:p>
          <a:p>
            <a:pPr lvl="0"/>
            <a:r>
              <a:rPr lang="en-AU" dirty="0"/>
              <a:t>Improved access to workplace flexibility.</a:t>
            </a:r>
            <a:endParaRPr lang="en-US" dirty="0"/>
          </a:p>
          <a:p>
            <a:pPr lvl="0"/>
            <a:r>
              <a:rPr lang="en-AU" dirty="0"/>
              <a:t>A fairer workplace system to keep the employer in check.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Themes after caller identifying</a:t>
            </a:r>
          </a:p>
        </p:txBody>
      </p:sp>
    </p:spTree>
    <p:extLst>
      <p:ext uri="{BB962C8B-B14F-4D97-AF65-F5344CB8AC3E}">
        <p14:creationId xmlns:p14="http://schemas.microsoft.com/office/powerpoint/2010/main" val="403776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Election Promises from all sides on privatization, rebuilding TAFE</a:t>
            </a:r>
          </a:p>
          <a:p>
            <a:pPr marL="0" indent="0">
              <a:buNone/>
            </a:pPr>
            <a:r>
              <a:rPr lang="en-US" sz="2800" dirty="0"/>
              <a:t>ALP and Greens promised to scrap the wages cap and efficiency dividend</a:t>
            </a:r>
          </a:p>
          <a:p>
            <a:pPr marL="0" indent="0">
              <a:buNone/>
            </a:pPr>
            <a:r>
              <a:rPr lang="en-US" sz="2800" dirty="0"/>
              <a:t>Deputy Premier promises </a:t>
            </a:r>
          </a:p>
          <a:p>
            <a:pPr marL="0" indent="0">
              <a:buNone/>
            </a:pPr>
            <a:r>
              <a:rPr lang="en-US" sz="4800" dirty="0"/>
              <a:t>“No regional job losses”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Wins (of sorts)</a:t>
            </a:r>
          </a:p>
        </p:txBody>
      </p:sp>
    </p:spTree>
    <p:extLst>
      <p:ext uri="{BB962C8B-B14F-4D97-AF65-F5344CB8AC3E}">
        <p14:creationId xmlns:p14="http://schemas.microsoft.com/office/powerpoint/2010/main" val="90429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PSA has grown by 1600 net members this year</a:t>
            </a:r>
          </a:p>
          <a:p>
            <a:r>
              <a:rPr lang="en-US" sz="3200" dirty="0"/>
              <a:t>Members are aware that we are fighting for them at work and in the political sphere;</a:t>
            </a:r>
          </a:p>
          <a:p>
            <a:r>
              <a:rPr lang="en-US" sz="3200" dirty="0"/>
              <a:t>Delegates have been filling regional training courses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</a:t>
            </a:r>
          </a:p>
        </p:txBody>
      </p:sp>
    </p:spTree>
    <p:extLst>
      <p:ext uri="{BB962C8B-B14F-4D97-AF65-F5344CB8AC3E}">
        <p14:creationId xmlns:p14="http://schemas.microsoft.com/office/powerpoint/2010/main" val="108378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Overview of  Total PSA Membership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AU">
                <a:solidFill>
                  <a:srgbClr val="F8F8F8"/>
                </a:solidFill>
              </a:rPr>
              <a:t>PSA Country Conference 2016</a:t>
            </a:r>
            <a:endParaRPr lang="en-AU" dirty="0">
              <a:solidFill>
                <a:srgbClr val="F8F8F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2492896"/>
            <a:ext cx="18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+mj-lt"/>
              </a:rPr>
              <a:t>46 %  Percentage of members work in country</a:t>
            </a:r>
          </a:p>
          <a:p>
            <a:endParaRPr lang="en-AU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592885"/>
              </p:ext>
            </p:extLst>
          </p:nvPr>
        </p:nvGraphicFramePr>
        <p:xfrm>
          <a:off x="179512" y="1916832"/>
          <a:ext cx="5400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043608" y="2723728"/>
            <a:ext cx="1296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46 %  Percentage of members work in country</a:t>
            </a:r>
          </a:p>
        </p:txBody>
      </p:sp>
    </p:spTree>
    <p:extLst>
      <p:ext uri="{BB962C8B-B14F-4D97-AF65-F5344CB8AC3E}">
        <p14:creationId xmlns:p14="http://schemas.microsoft.com/office/powerpoint/2010/main" val="260854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60360"/>
            <a:ext cx="6120680" cy="3854929"/>
          </a:xfrm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Regional Membership PSA</a:t>
            </a:r>
          </a:p>
        </p:txBody>
      </p:sp>
    </p:spTree>
    <p:extLst>
      <p:ext uri="{BB962C8B-B14F-4D97-AF65-F5344CB8AC3E}">
        <p14:creationId xmlns:p14="http://schemas.microsoft.com/office/powerpoint/2010/main" val="323085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652" y="2348880"/>
            <a:ext cx="62646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Use Election to press our 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10 month lead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Planned where we have members and delegate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Planned campaigns around our members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4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8" cy="3777283"/>
          </a:xfrm>
        </p:spPr>
        <p:txBody>
          <a:bodyPr/>
          <a:lstStyle/>
          <a:p>
            <a:pPr marL="0" indent="0">
              <a:buNone/>
            </a:pPr>
            <a:endParaRPr lang="en-AU" sz="3200" b="1" dirty="0"/>
          </a:p>
          <a:p>
            <a:pPr marL="0" indent="0">
              <a:buNone/>
            </a:pPr>
            <a:r>
              <a:rPr lang="en-US" dirty="0"/>
              <a:t>Public Services Sustain Regional Communities and their Communities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The Economic Importance of Public Services in Regional Communities in NSW </a:t>
            </a:r>
            <a:r>
              <a:rPr lang="en-US" dirty="0"/>
              <a:t>By Troy Henderson The Centre for Future Work at the Australia Institute May 2018</a:t>
            </a:r>
            <a:endParaRPr lang="en-AU" dirty="0"/>
          </a:p>
          <a:p>
            <a:endParaRPr lang="en-AU" b="1" dirty="0"/>
          </a:p>
          <a:p>
            <a:pPr marL="0" indent="0">
              <a:buNone/>
            </a:pPr>
            <a:endParaRPr lang="en-AU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Developing the Foundations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5102796"/>
            <a:ext cx="41624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message depending on workers</a:t>
            </a:r>
          </a:p>
          <a:p>
            <a:r>
              <a:rPr lang="en-US" dirty="0"/>
              <a:t>General Campaigns about jobs and services, privatization</a:t>
            </a:r>
          </a:p>
          <a:p>
            <a:r>
              <a:rPr lang="en-US" dirty="0"/>
              <a:t>Targeted member campaigns about issues in that Agency</a:t>
            </a:r>
          </a:p>
          <a:p>
            <a:r>
              <a:rPr lang="en-US" dirty="0"/>
              <a:t>Flipped into targeted election campaign due to Electoral Laws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Campaigns</a:t>
            </a:r>
          </a:p>
        </p:txBody>
      </p:sp>
    </p:spTree>
    <p:extLst>
      <p:ext uri="{BB962C8B-B14F-4D97-AF65-F5344CB8AC3E}">
        <p14:creationId xmlns:p14="http://schemas.microsoft.com/office/powerpoint/2010/main" val="136804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Service Delegate meetings</a:t>
            </a:r>
          </a:p>
          <a:p>
            <a:r>
              <a:rPr lang="en-US" dirty="0"/>
              <a:t>Phone Banking</a:t>
            </a:r>
          </a:p>
          <a:p>
            <a:r>
              <a:rPr lang="en-US" dirty="0"/>
              <a:t>Member Turn Out for Campaign Events</a:t>
            </a:r>
          </a:p>
          <a:p>
            <a:r>
              <a:rPr lang="en-US" dirty="0"/>
              <a:t>Public Service meet the candidates forums</a:t>
            </a:r>
          </a:p>
          <a:p>
            <a:r>
              <a:rPr lang="en-US" dirty="0"/>
              <a:t>Radio Advertising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Post engagement surveys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166528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b="1" dirty="0"/>
              <a:t>PSA in Regions</a:t>
            </a:r>
          </a:p>
          <a:p>
            <a:r>
              <a:rPr lang="en-AU" sz="3200" dirty="0"/>
              <a:t>District Committees being reformed</a:t>
            </a:r>
          </a:p>
          <a:p>
            <a:r>
              <a:rPr lang="en-AU" sz="3200" dirty="0"/>
              <a:t>District Committees supporting community of workers through Unions NSW Community Unions</a:t>
            </a:r>
          </a:p>
          <a:p>
            <a:r>
              <a:rPr lang="en-AU" sz="3200" dirty="0"/>
              <a:t>6 regions with increase in staffing of Organisers with an additional 4 Regional Organisers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Building Union Community</a:t>
            </a:r>
          </a:p>
        </p:txBody>
      </p:sp>
    </p:spTree>
    <p:extLst>
      <p:ext uri="{BB962C8B-B14F-4D97-AF65-F5344CB8AC3E}">
        <p14:creationId xmlns:p14="http://schemas.microsoft.com/office/powerpoint/2010/main" val="132296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044" y="2564904"/>
            <a:ext cx="3633911" cy="33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9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5830</TotalTime>
  <Words>440</Words>
  <Application>Microsoft Office PowerPoint</Application>
  <PresentationFormat>On-screen Show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Candara</vt:lpstr>
      <vt:lpstr>Symbol</vt:lpstr>
      <vt:lpstr>Waveform</vt:lpstr>
      <vt:lpstr>Campaigning Public Services in the Regions </vt:lpstr>
      <vt:lpstr>Overview of  Total PSA Membership</vt:lpstr>
      <vt:lpstr>Regional Membership PSA</vt:lpstr>
      <vt:lpstr>Planning</vt:lpstr>
      <vt:lpstr>Developing the Foundations</vt:lpstr>
      <vt:lpstr>Multiple Campaigns</vt:lpstr>
      <vt:lpstr>Engagement</vt:lpstr>
      <vt:lpstr>Building Union Community</vt:lpstr>
      <vt:lpstr>PowerPoint Presentation</vt:lpstr>
      <vt:lpstr>Targeted around communities</vt:lpstr>
      <vt:lpstr>Targetted Internal and External</vt:lpstr>
      <vt:lpstr>Main Themes after caller identifying</vt:lpstr>
      <vt:lpstr>Wins (of sorts)</vt:lpstr>
      <vt:lpstr>Win</vt:lpstr>
    </vt:vector>
  </TitlesOfParts>
  <Company>Public Service Association of 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Morales</dc:creator>
  <cp:lastModifiedBy>Diane Ridley</cp:lastModifiedBy>
  <cp:revision>96</cp:revision>
  <cp:lastPrinted>2017-05-23T03:06:14Z</cp:lastPrinted>
  <dcterms:created xsi:type="dcterms:W3CDTF">2015-04-22T03:15:30Z</dcterms:created>
  <dcterms:modified xsi:type="dcterms:W3CDTF">2019-10-30T02:51:26Z</dcterms:modified>
</cp:coreProperties>
</file>