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8" r:id="rId2"/>
    <p:sldId id="323" r:id="rId3"/>
    <p:sldId id="315" r:id="rId4"/>
    <p:sldId id="325" r:id="rId5"/>
    <p:sldId id="316" r:id="rId6"/>
    <p:sldId id="329" r:id="rId7"/>
    <p:sldId id="317" r:id="rId8"/>
    <p:sldId id="305" r:id="rId9"/>
    <p:sldId id="333" r:id="rId10"/>
    <p:sldId id="332" r:id="rId11"/>
    <p:sldId id="334" r:id="rId12"/>
    <p:sldId id="326" r:id="rId13"/>
    <p:sldId id="293" r:id="rId14"/>
    <p:sldId id="330" r:id="rId15"/>
    <p:sldId id="314" r:id="rId16"/>
    <p:sldId id="313" r:id="rId17"/>
  </p:sldIdLst>
  <p:sldSz cx="12192000" cy="6858000"/>
  <p:notesSz cx="6802438" cy="9934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7" autoAdjust="0"/>
    <p:restoredTop sz="94195" autoAdjust="0"/>
  </p:normalViewPr>
  <p:slideViewPr>
    <p:cSldViewPr snapToGrid="0">
      <p:cViewPr varScale="1">
        <p:scale>
          <a:sx n="55" d="100"/>
          <a:sy n="55" d="100"/>
        </p:scale>
        <p:origin x="51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60"/>
    </p:cViewPr>
  </p:sorterViewPr>
  <p:notesViewPr>
    <p:cSldViewPr snapToGrid="0">
      <p:cViewPr varScale="1">
        <p:scale>
          <a:sx n="51" d="100"/>
          <a:sy n="51" d="100"/>
        </p:scale>
        <p:origin x="15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723" cy="498454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3141" y="1"/>
            <a:ext cx="2947723" cy="498454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052FAE52-744C-4DE2-BB9B-8F7BB34D26BC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6123"/>
            <a:ext cx="2947723" cy="498453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0DA176DA-884E-46CB-9990-F8A584255D9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0776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DB1AB-A92E-48F0-A041-F59F0C62C5E6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1550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AA104-987C-45D3-A3E1-1AC23DD9F1C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303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2AA104-987C-45D3-A3E1-1AC23DD9F1C4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443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2AA104-987C-45D3-A3E1-1AC23DD9F1C4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031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2AA104-987C-45D3-A3E1-1AC23DD9F1C4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139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573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653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322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231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296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885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8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353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756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014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519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5B79-97ED-4038-B618-57932230AAF4}" type="datetimeFigureOut">
              <a:rPr lang="en-AU" smtClean="0"/>
              <a:t>29/10/2019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386E-5564-4035-AC89-5ED072F9A25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274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ftinet.org.au/cms/Regional-Comprehensive-Economic-Partnership-RCE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www.facebook.com/aftinet" TargetMode="External"/><Relationship Id="rId4" Type="http://schemas.openxmlformats.org/officeDocument/2006/relationships/hyperlink" Target="http://www.aftinet.org.a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isd.org/blog/federal-court-canada-and-end-investor-state-dispute-settlement-nafta" TargetMode="External"/><Relationship Id="rId7" Type="http://schemas.openxmlformats.org/officeDocument/2006/relationships/hyperlink" Target="http://www.bresserpereira.org.br/terceiros/2014/agosto/14.08.injustice-industry.pdf" TargetMode="External"/><Relationship Id="rId2" Type="http://schemas.openxmlformats.org/officeDocument/2006/relationships/hyperlink" Target="https://papers.ssrn.com/sol3/papers.cfm?abstract_id=30125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ftinet.org.au/cms/node/1267" TargetMode="External"/><Relationship Id="rId5" Type="http://schemas.openxmlformats.org/officeDocument/2006/relationships/hyperlink" Target="http://aftinet.org.au/cms/node/1551" TargetMode="External"/><Relationship Id="rId4" Type="http://schemas.openxmlformats.org/officeDocument/2006/relationships/hyperlink" Target="https://theconversation.com/the-fossil-fuel-era-is-coming-to-an-end-but-the-lawsuits-are-just-beginning-10751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852"/>
            <a:ext cx="9144000" cy="3005529"/>
          </a:xfrm>
        </p:spPr>
        <p:txBody>
          <a:bodyPr>
            <a:normAutofit fontScale="90000"/>
          </a:bodyPr>
          <a:lstStyle/>
          <a:p>
            <a:br>
              <a:rPr lang="en-A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Trade agreements, jobs and regional communities </a:t>
            </a:r>
            <a:br>
              <a:rPr lang="en-AU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A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Dr Patricia Ranald, Convener Australian Fair Trade and Investment Network (AFTINET), Honorary Research Fellow , University of Sydney</a:t>
            </a:r>
          </a:p>
        </p:txBody>
      </p:sp>
    </p:spTree>
    <p:extLst>
      <p:ext uri="{BB962C8B-B14F-4D97-AF65-F5344CB8AC3E}">
        <p14:creationId xmlns:p14="http://schemas.microsoft.com/office/powerpoint/2010/main" val="329553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097BF-700B-4F53-8BAF-A08E4091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Indonesia, Hong Kong, Peru trade deals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B298E-A35E-4FC0-9884-73FF9AC39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292"/>
            <a:ext cx="10515600" cy="5042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600" dirty="0"/>
              <a:t>Government bundled together enabling legislation for all three in October</a:t>
            </a:r>
          </a:p>
          <a:p>
            <a:pPr marL="0" indent="0">
              <a:buNone/>
            </a:pPr>
            <a:r>
              <a:rPr lang="en-AU" sz="2600" dirty="0"/>
              <a:t>Unions and AFTINET criticised provisions that are against Labor policy</a:t>
            </a:r>
          </a:p>
          <a:p>
            <a:r>
              <a:rPr lang="en-AU" sz="2600" dirty="0"/>
              <a:t>All include ISDS, with some health exclusions, better process, but no exclusions for labour, environment, land rights, other public interest regulation</a:t>
            </a:r>
          </a:p>
          <a:p>
            <a:r>
              <a:rPr lang="en-AU" sz="2600" dirty="0"/>
              <a:t>Cancelled old Peru and Hong Kong ISDS deals that have no exclusions </a:t>
            </a:r>
          </a:p>
          <a:p>
            <a:r>
              <a:rPr lang="en-AU" sz="2600" dirty="0"/>
              <a:t>But old Indonesia ISDS deal not cancelled (mining industry influence)</a:t>
            </a:r>
          </a:p>
          <a:p>
            <a:r>
              <a:rPr lang="en-AU" sz="2600" dirty="0"/>
              <a:t>Indonesia deal includes increased numbers of temporary workers</a:t>
            </a:r>
          </a:p>
          <a:p>
            <a:r>
              <a:rPr lang="en-AU" sz="2600" dirty="0"/>
              <a:t>No enforceable labour rights, no independent evaluation of national or regional costs and benefits</a:t>
            </a:r>
          </a:p>
          <a:p>
            <a:r>
              <a:rPr lang="en-AU" sz="2600" dirty="0"/>
              <a:t>Repression of human rights in Hong Kong</a:t>
            </a:r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600" dirty="0"/>
              <a:t>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942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5901B-5B21-4500-A051-2A91C533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Labor endorsed Indonesia and other agreements after “assurances” from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6995-72E8-427B-89EF-B195D30DB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Will negotiate with Indonesia to cancel old Indonesia ISDS agreement</a:t>
            </a:r>
          </a:p>
          <a:p>
            <a:r>
              <a:rPr lang="en-AU" dirty="0"/>
              <a:t>Evaluation of new ISDS provisions after 5 years</a:t>
            </a:r>
          </a:p>
          <a:p>
            <a:r>
              <a:rPr lang="en-AU" dirty="0"/>
              <a:t>Claimed more effective regulation of temporary workers under existing laws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Unions and AFTINET criticised these assurances as weak and not likely to be delivered </a:t>
            </a:r>
          </a:p>
          <a:p>
            <a:pPr marL="0" indent="0">
              <a:buNone/>
            </a:pPr>
            <a:r>
              <a:rPr lang="en-AU" dirty="0"/>
              <a:t>Steel industry claims of increased exports not evaluated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210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0ADF1-8B49-4E18-A68A-F32AED9E297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Regional Comprehensive Economic Partnership</a:t>
            </a:r>
            <a:br>
              <a:rPr lang="en-AU" dirty="0"/>
            </a:br>
            <a:r>
              <a:rPr lang="en-AU" dirty="0"/>
              <a:t>(RCEP): 16 countries, 3.5 billion people</a:t>
            </a:r>
          </a:p>
        </p:txBody>
      </p:sp>
      <p:pic>
        <p:nvPicPr>
          <p:cNvPr id="3" name="Picture 2" descr="RCEP.png (4206Ã4202)">
            <a:extLst>
              <a:ext uri="{FF2B5EF4-FFF2-40B4-BE49-F238E27FC236}">
                <a16:creationId xmlns:a16="http://schemas.microsoft.com/office/drawing/2014/main" id="{F95CC954-3E00-435B-9433-0534C4046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1872342"/>
            <a:ext cx="6864350" cy="498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987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Harmful proposals in RCEP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205"/>
            <a:ext cx="10515600" cy="55125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/>
              <a:t>Negotiations began 2012: 28 rounds, aim to finish next week and sign in 2020</a:t>
            </a:r>
          </a:p>
          <a:p>
            <a:pPr marL="0" indent="0">
              <a:buNone/>
            </a:pPr>
            <a:r>
              <a:rPr lang="en-AU" sz="3600" dirty="0"/>
              <a:t>We know from leaked documents and some government statements:</a:t>
            </a:r>
          </a:p>
          <a:p>
            <a:r>
              <a:rPr lang="en-AU" altLang="en-US" sz="3600" dirty="0"/>
              <a:t>Australia wants increased agriculture, services exports, mining investment </a:t>
            </a:r>
            <a:endParaRPr lang="en-AU" sz="3600" dirty="0"/>
          </a:p>
          <a:p>
            <a:r>
              <a:rPr lang="en-AU" sz="3600" dirty="0"/>
              <a:t>Japan, South Korea pushing stronger medicine monopolies, delaying access to cheaper medicines, worst impacts in low income countries, (India and others resisting, some proposals may be withdrawn)</a:t>
            </a:r>
          </a:p>
          <a:p>
            <a:r>
              <a:rPr lang="en-AU" sz="3600" dirty="0"/>
              <a:t>Monopolies on seeds and plants: impacts on small farmers </a:t>
            </a:r>
          </a:p>
          <a:p>
            <a:r>
              <a:rPr lang="en-AU" sz="3600" dirty="0"/>
              <a:t>Strong campaigns against ISDS, Malaysia says is now excluded</a:t>
            </a:r>
          </a:p>
          <a:p>
            <a:r>
              <a:rPr lang="en-AU" sz="3600" dirty="0"/>
              <a:t>Services chapter freezes regulation, could prevent re-regulation of privatisation failures e.g. hospitals</a:t>
            </a:r>
          </a:p>
          <a:p>
            <a:r>
              <a:rPr lang="en-AU" sz="3600" dirty="0"/>
              <a:t>E-commerce chapter favours big tech companies: Google, Facebook, Amazon</a:t>
            </a:r>
          </a:p>
          <a:p>
            <a:r>
              <a:rPr lang="en-AU" sz="3600" dirty="0"/>
              <a:t>No chapters on labour rights, environmental standards</a:t>
            </a:r>
          </a:p>
          <a:p>
            <a:r>
              <a:rPr lang="en-AU" sz="3600" dirty="0"/>
              <a:t>Latest reports still major differences: announcement November 4</a:t>
            </a:r>
          </a:p>
          <a:p>
            <a:endParaRPr lang="en-AU" sz="3600" dirty="0"/>
          </a:p>
          <a:p>
            <a:endParaRPr lang="en-AU" sz="3600" dirty="0"/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04208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164C-9754-4F23-8FE4-5C026250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731"/>
            <a:ext cx="10515600" cy="1284515"/>
          </a:xfrm>
        </p:spPr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RCEP campaign actions and key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CD8EA-8B0E-4411-9BED-9859D10C3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246"/>
            <a:ext cx="10515600" cy="5408023"/>
          </a:xfrm>
        </p:spPr>
        <p:txBody>
          <a:bodyPr>
            <a:normAutofit fontScale="85000" lnSpcReduction="10000"/>
          </a:bodyPr>
          <a:lstStyle/>
          <a:p>
            <a:r>
              <a:rPr lang="en-AU" dirty="0"/>
              <a:t>International network of activists from RCEP countries campaigning since 2013</a:t>
            </a:r>
          </a:p>
          <a:p>
            <a:r>
              <a:rPr lang="en-AU" dirty="0"/>
              <a:t>Lobbying, public actions at negotiations held in different countries</a:t>
            </a:r>
          </a:p>
          <a:p>
            <a:r>
              <a:rPr lang="en-AU" dirty="0"/>
              <a:t>Joint statements and letters to governments, media coverage</a:t>
            </a:r>
          </a:p>
          <a:p>
            <a:pPr marL="0" indent="0">
              <a:buNone/>
            </a:pPr>
            <a:r>
              <a:rPr lang="en-AU" b="1" dirty="0"/>
              <a:t>Melbourne negotiations July 2019</a:t>
            </a:r>
          </a:p>
          <a:p>
            <a:r>
              <a:rPr lang="en-AU" dirty="0"/>
              <a:t>Letter to Australian government from 52 community groups: media coverage</a:t>
            </a:r>
          </a:p>
          <a:p>
            <a:r>
              <a:rPr lang="en-AU" dirty="0"/>
              <a:t>Presentations to negotiators from all countries for industry policies, against ISDS, medicine monopolies, other issues</a:t>
            </a:r>
          </a:p>
          <a:p>
            <a:r>
              <a:rPr lang="en-AU" dirty="0"/>
              <a:t>Public meeting and rally </a:t>
            </a:r>
          </a:p>
          <a:p>
            <a:pPr marL="0" indent="0">
              <a:buNone/>
            </a:pPr>
            <a:r>
              <a:rPr lang="en-AU" b="1" dirty="0"/>
              <a:t>Parliamentary lobbying  and Senate petitions August –November 2019</a:t>
            </a:r>
          </a:p>
          <a:p>
            <a:r>
              <a:rPr lang="en-AU" dirty="0"/>
              <a:t>Meetings with MPs and Senators</a:t>
            </a:r>
          </a:p>
          <a:p>
            <a:r>
              <a:rPr lang="en-AU" dirty="0"/>
              <a:t>Parliamentary Forum September 11</a:t>
            </a:r>
          </a:p>
          <a:p>
            <a:r>
              <a:rPr lang="en-AU" dirty="0"/>
              <a:t>Petitions to the Senate; November </a:t>
            </a:r>
          </a:p>
          <a:p>
            <a:pPr marL="0" indent="0">
              <a:buNone/>
            </a:pPr>
            <a:r>
              <a:rPr lang="en-AU" dirty="0"/>
              <a:t>Possible signing 2020, Treaties committee inquiry and legislation.</a:t>
            </a:r>
          </a:p>
        </p:txBody>
      </p:sp>
    </p:spTree>
    <p:extLst>
      <p:ext uri="{BB962C8B-B14F-4D97-AF65-F5344CB8AC3E}">
        <p14:creationId xmlns:p14="http://schemas.microsoft.com/office/powerpoint/2010/main" val="105361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</a:rPr>
              <a:t>Trade justice vision: trade should improve peoples’ lives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99"/>
            <a:ext cx="10515600" cy="4984231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Trade agreements should support, not restrict, policy for a diverse, equitable, balanced, environmentally sustainable economy, with essential services for all</a:t>
            </a:r>
          </a:p>
          <a:p>
            <a:r>
              <a:rPr lang="en-AU" dirty="0"/>
              <a:t>Open and democratic trade process, release negotiating text and final text before it is signed, parliament should vote on whole agreement</a:t>
            </a:r>
          </a:p>
          <a:p>
            <a:r>
              <a:rPr lang="en-AU" dirty="0"/>
              <a:t>Independent studies of economic, social, regional impacts before signing</a:t>
            </a:r>
          </a:p>
          <a:p>
            <a:r>
              <a:rPr lang="en-AU" dirty="0"/>
              <a:t>Trade agreements should be based on enforceable labour rights and environmental standards, not a race to the bottom</a:t>
            </a:r>
          </a:p>
          <a:p>
            <a:r>
              <a:rPr lang="en-AU" dirty="0"/>
              <a:t>No increases in numbers of vulnerable temporary workers</a:t>
            </a:r>
          </a:p>
          <a:p>
            <a:r>
              <a:rPr lang="en-AU" dirty="0"/>
              <a:t>No ISDS</a:t>
            </a:r>
          </a:p>
          <a:p>
            <a:r>
              <a:rPr lang="en-AU" dirty="0"/>
              <a:t>No extension of medicine monopolies in trade agreements</a:t>
            </a:r>
          </a:p>
          <a:p>
            <a:r>
              <a:rPr lang="en-AU" dirty="0"/>
              <a:t>No restrictions on regulation of education, health services or other public interest regulation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9712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The Australian Fair Trade and Investment Network (AFTINET)</a:t>
            </a:r>
            <a:br>
              <a:rPr lang="en-AU" b="1" dirty="0">
                <a:solidFill>
                  <a:srgbClr val="002060"/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2440"/>
          </a:xfrm>
        </p:spPr>
        <p:txBody>
          <a:bodyPr>
            <a:normAutofit/>
          </a:bodyPr>
          <a:lstStyle/>
          <a:p>
            <a:r>
              <a:rPr lang="en-AU" dirty="0"/>
              <a:t>AFTINET is a network of 60 community organisations and many individuals advocating for fair trade based on</a:t>
            </a:r>
            <a:r>
              <a:rPr lang="en-AU" b="1" dirty="0"/>
              <a:t> </a:t>
            </a:r>
            <a:r>
              <a:rPr lang="en-AU" dirty="0"/>
              <a:t>human rights, labour rights and environmental sustainability</a:t>
            </a:r>
          </a:p>
          <a:p>
            <a:r>
              <a:rPr lang="en-AU" dirty="0"/>
              <a:t>Current campaigns against bad proposals in the RCEP  with similar groups in other countries</a:t>
            </a:r>
          </a:p>
          <a:p>
            <a:r>
              <a:rPr lang="en-AU" dirty="0"/>
              <a:t>RCEP </a:t>
            </a:r>
            <a:r>
              <a:rPr lang="en-AU" dirty="0">
                <a:hlinkClick r:id="rId3"/>
              </a:rPr>
              <a:t>petition </a:t>
            </a:r>
            <a:r>
              <a:rPr lang="en-AU" dirty="0"/>
              <a:t>and leaflet</a:t>
            </a:r>
          </a:p>
          <a:p>
            <a:r>
              <a:rPr lang="en-AU" dirty="0"/>
              <a:t>Join or donate at </a:t>
            </a:r>
            <a:r>
              <a:rPr lang="en-AU" dirty="0">
                <a:hlinkClick r:id="rId4"/>
              </a:rPr>
              <a:t>www.aftinet.org.au</a:t>
            </a:r>
            <a:endParaRPr lang="en-AU" dirty="0"/>
          </a:p>
          <a:p>
            <a:r>
              <a:rPr lang="en-AU" dirty="0"/>
              <a:t>Facebook </a:t>
            </a:r>
            <a:r>
              <a:rPr lang="en-AU" dirty="0">
                <a:hlinkClick r:id="rId5"/>
              </a:rPr>
              <a:t>www.facebook.com/aftinet</a:t>
            </a:r>
            <a:r>
              <a:rPr lang="en-AU" dirty="0"/>
              <a:t>?     </a:t>
            </a:r>
          </a:p>
          <a:p>
            <a:r>
              <a:rPr lang="en-AU" dirty="0"/>
              <a:t> twitter @AFTINET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154" y="5328053"/>
            <a:ext cx="2273808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1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FAD5-879E-4DDD-80A4-1F6654B8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Outline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2A067-E9DE-4268-9808-2B9E487EF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Australia’s neoliberal trade policy suits global corporations, ignores regional needs</a:t>
            </a:r>
          </a:p>
          <a:p>
            <a:r>
              <a:rPr lang="en-AU" dirty="0"/>
              <a:t>Different levels of trade agreements: global, regional, bilateral</a:t>
            </a:r>
          </a:p>
          <a:p>
            <a:r>
              <a:rPr lang="en-AU" dirty="0"/>
              <a:t>Trade process secretive and undemocratic</a:t>
            </a:r>
          </a:p>
          <a:p>
            <a:r>
              <a:rPr lang="en-AU" dirty="0"/>
              <a:t>Recent campaign on Indonesia, Hong Kong and Peru agreements</a:t>
            </a:r>
          </a:p>
          <a:p>
            <a:r>
              <a:rPr lang="en-AU" dirty="0"/>
              <a:t>Regional Comprehensive Economic Partnership (RCEP) campaign</a:t>
            </a:r>
          </a:p>
          <a:p>
            <a:r>
              <a:rPr lang="en-AU" dirty="0"/>
              <a:t>What changes are needed for fairer trade that can benefit regions?</a:t>
            </a:r>
          </a:p>
          <a:p>
            <a:r>
              <a:rPr lang="en-AU" dirty="0"/>
              <a:t>Campaign actions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23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4D7D7-3632-43E2-BBFA-EE42AC52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Australia’s neoliberal trade policy: not just free trade but more corporate rights </a:t>
            </a:r>
            <a:endParaRPr lang="en-A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33255B-C91D-43B0-8F35-235903C13927}"/>
              </a:ext>
            </a:extLst>
          </p:cNvPr>
          <p:cNvSpPr/>
          <p:nvPr/>
        </p:nvSpPr>
        <p:spPr>
          <a:xfrm>
            <a:off x="974221" y="1720839"/>
            <a:ext cx="107677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Global production chains suit the needs of global corporations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Each country should produce its lowest cost goods, with no active regional development, local employment or environment policies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 Aims for zero tariffs and zero “other barriers”, priority for agriculture, services, mining exports, (not manufacturing)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Ignores workers’ rights and environment, race to the bottom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Other corporate agendas: rights for global corporations to sue governments, increased medicine monopolies, increased numbers of vulnerable temporary workers tied to one employer, services and e-commerce deregulation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Trade deals always have winners and losers, but no independent studies to show impact on regional jobs and other social impacts</a:t>
            </a:r>
          </a:p>
        </p:txBody>
      </p:sp>
    </p:spTree>
    <p:extLst>
      <p:ext uri="{BB962C8B-B14F-4D97-AF65-F5344CB8AC3E}">
        <p14:creationId xmlns:p14="http://schemas.microsoft.com/office/powerpoint/2010/main" val="208741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0820-97EF-4B3D-9D23-6D5431DE8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9338"/>
            <a:ext cx="10515600" cy="923109"/>
          </a:xfrm>
        </p:spPr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Different levels of trade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89A74-F4DF-4C8C-9621-8C76D63ED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7978"/>
            <a:ext cx="10515600" cy="6096000"/>
          </a:xfrm>
        </p:spPr>
        <p:txBody>
          <a:bodyPr>
            <a:normAutofit/>
          </a:bodyPr>
          <a:lstStyle/>
          <a:p>
            <a:endParaRPr lang="en-AU" dirty="0"/>
          </a:p>
          <a:p>
            <a:r>
              <a:rPr lang="en-AU" dirty="0"/>
              <a:t>World Trade Organisation: 164 countries, majority developing countries, consensus multilateral agreements apply to all members, differential treatment for developing countries. Now stalled because developing countries resisting unfair proposals by industrialised countries.</a:t>
            </a:r>
          </a:p>
          <a:p>
            <a:r>
              <a:rPr lang="en-AU" dirty="0"/>
              <a:t>Regional agreements: Trans-Pacific Partnership Agreement (TPP) 11 countries), proposed Regional Comprehensive Economic Partnership (RCEP) 16 countries, includes China, India, 10 ASEAN countries, half of world population </a:t>
            </a:r>
          </a:p>
          <a:p>
            <a:r>
              <a:rPr lang="en-AU" dirty="0"/>
              <a:t> Bilateral: two countries: Australia has nine  bilaterals with NZ, Singapore, US, Chile, Thailand, Malaysia, Japan, South Korea, China. </a:t>
            </a:r>
            <a:r>
              <a:rPr lang="en-AU" b="1" dirty="0"/>
              <a:t>Indonesia, Hong Kong, Peru</a:t>
            </a:r>
            <a:r>
              <a:rPr lang="en-AU" dirty="0"/>
              <a:t> signed but not yet ratified.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436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4756F-7C23-404F-B53B-11043040A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Australian Trade Agreement process one of most secretive and undemocratic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259F-E712-4C7A-A6C3-F44AF845B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396864"/>
          </a:xfrm>
        </p:spPr>
        <p:txBody>
          <a:bodyPr>
            <a:normAutofit lnSpcReduction="10000"/>
          </a:bodyPr>
          <a:lstStyle/>
          <a:p>
            <a:r>
              <a:rPr lang="en-AU" dirty="0"/>
              <a:t>Trade agreements  are negotiated in secret, but legally bind lower tariff levels and other rules</a:t>
            </a:r>
          </a:p>
          <a:p>
            <a:r>
              <a:rPr lang="en-AU" dirty="0"/>
              <a:t>The text is secret and becomes public only after the decision to sign the agreement is made by Cabinet</a:t>
            </a:r>
          </a:p>
          <a:p>
            <a:r>
              <a:rPr lang="en-AU" dirty="0"/>
              <a:t>Parliamentary Treaties committee review cannot change the text</a:t>
            </a:r>
          </a:p>
          <a:p>
            <a:r>
              <a:rPr lang="en-AU" dirty="0"/>
              <a:t>No independent studies of economic, social or regional impacts </a:t>
            </a:r>
          </a:p>
          <a:p>
            <a:r>
              <a:rPr lang="en-AU" dirty="0"/>
              <a:t>Parliament only votes on implementing legislation, not the whole agreement, before ratification</a:t>
            </a:r>
          </a:p>
          <a:p>
            <a:r>
              <a:rPr lang="en-AU" dirty="0"/>
              <a:t>Designed to "lock in" future governments, reduce democratic space</a:t>
            </a:r>
          </a:p>
          <a:p>
            <a:r>
              <a:rPr lang="en-AU" dirty="0"/>
              <a:t>Campaigns to influence content from start and/or block implementing legislation, also for more democratic and transparent process: other models exist</a:t>
            </a:r>
          </a:p>
        </p:txBody>
      </p:sp>
    </p:spTree>
    <p:extLst>
      <p:ext uri="{BB962C8B-B14F-4D97-AF65-F5344CB8AC3E}">
        <p14:creationId xmlns:p14="http://schemas.microsoft.com/office/powerpoint/2010/main" val="77134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E5997-D467-4412-BD48-1C8E8600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Legal enforceability of trade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7115C-C190-46F3-B6A1-5D5992D21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AU" b="1" dirty="0"/>
              <a:t>The main enforcement is though Government-to-government dispute processes : </a:t>
            </a:r>
            <a:r>
              <a:rPr lang="en-AU" dirty="0"/>
              <a:t>one government can lodge a dispute if another government breaks the rules</a:t>
            </a:r>
          </a:p>
          <a:p>
            <a:r>
              <a:rPr lang="en-AU" dirty="0"/>
              <a:t>Disputes are heard by trade tribunals and the winner can ban or tax the products of the losing government</a:t>
            </a:r>
          </a:p>
          <a:p>
            <a:r>
              <a:rPr lang="en-AU" b="1" dirty="0"/>
              <a:t>Also investor-state disputes (ISDS)</a:t>
            </a:r>
            <a:r>
              <a:rPr lang="en-AU" dirty="0"/>
              <a:t>: a single foreign corporation can bypass national courts and claim compensation from the government at international investment tribunals for millions  or even billions if they can claim that a change in law or policy “harms” their Investment or future profits: undermines democratic regulation</a:t>
            </a:r>
          </a:p>
          <a:p>
            <a:r>
              <a:rPr lang="en-AU" dirty="0"/>
              <a:t>ISDS is controversial and not included in WTO agreements, and is not in all other agreements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592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A7F26-E916-4073-A2C4-AAFA9C24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Foreign investors </a:t>
            </a:r>
            <a:br>
              <a:rPr lang="en-A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can sue governments (ISDS)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2E37F-5F96-4E00-8955-CF86A98A3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9760"/>
            <a:ext cx="10515600" cy="469904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en-AU" sz="9600" dirty="0"/>
          </a:p>
          <a:p>
            <a:pPr marL="0" indent="0">
              <a:spcBef>
                <a:spcPts val="0"/>
              </a:spcBef>
              <a:buNone/>
            </a:pPr>
            <a:endParaRPr lang="en-AU" sz="11200" dirty="0"/>
          </a:p>
          <a:p>
            <a:pPr>
              <a:spcBef>
                <a:spcPts val="0"/>
              </a:spcBef>
            </a:pPr>
            <a:r>
              <a:rPr lang="en-AU" sz="11200" dirty="0"/>
              <a:t>Unfair international tribunals of investment lawyers</a:t>
            </a:r>
          </a:p>
          <a:p>
            <a:pPr marL="0" indent="0">
              <a:spcBef>
                <a:spcPts val="0"/>
              </a:spcBef>
              <a:buNone/>
            </a:pPr>
            <a:endParaRPr lang="en-AU" sz="11200" dirty="0"/>
          </a:p>
          <a:p>
            <a:pPr>
              <a:spcBef>
                <a:spcPts val="0"/>
              </a:spcBef>
            </a:pPr>
            <a:r>
              <a:rPr lang="en-AU" sz="11200" dirty="0"/>
              <a:t>Even if governments win, they lose. The Philip Morris tobacco company lost its case against Australia’s plain packaging law, but it took 7 years for the decision and costs to be decided. It cost $24 million to defend, only $12 million recovered</a:t>
            </a:r>
          </a:p>
          <a:p>
            <a:pPr marL="0" indent="0">
              <a:spcBef>
                <a:spcPts val="0"/>
              </a:spcBef>
              <a:buNone/>
            </a:pPr>
            <a:endParaRPr lang="en-AU" sz="11200" dirty="0"/>
          </a:p>
          <a:p>
            <a:pPr>
              <a:spcBef>
                <a:spcPts val="0"/>
              </a:spcBef>
            </a:pPr>
            <a:r>
              <a:rPr lang="en-US" sz="11200" dirty="0"/>
              <a:t>The previous ALP Government had a policy against ISDS because of risks and costs to government. ALP policy still opposed, but so far have not blocked agreements with ISDS</a:t>
            </a:r>
          </a:p>
          <a:p>
            <a:pPr marL="0" indent="0">
              <a:spcBef>
                <a:spcPts val="0"/>
              </a:spcBef>
              <a:buNone/>
            </a:pPr>
            <a:endParaRPr lang="en-AU" sz="11200" dirty="0"/>
          </a:p>
          <a:p>
            <a:pPr>
              <a:spcBef>
                <a:spcPts val="0"/>
              </a:spcBef>
            </a:pPr>
            <a:r>
              <a:rPr lang="en-AU" sz="11200" dirty="0"/>
              <a:t>The Howard Coalition government did not agree to ISDS in the 2004 US-Australia Free Trade Agreement, but the current Coalition government has supported it </a:t>
            </a:r>
          </a:p>
          <a:p>
            <a:pPr>
              <a:spcBef>
                <a:spcPts val="0"/>
              </a:spcBef>
            </a:pPr>
            <a:endParaRPr lang="en-AU" sz="11200" dirty="0"/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61ACBC-51AF-46D5-8FDA-86F939256C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783" y="79168"/>
            <a:ext cx="2659017" cy="265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6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Health, environment, land rights, privatisation and labour ISDS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996"/>
            <a:ext cx="10515600" cy="532900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2012 Philip Morris case against tobacco regulation, 2017 </a:t>
            </a:r>
            <a:r>
              <a:rPr lang="en-US" altLang="en-US" dirty="0">
                <a:hlinkClick r:id="rId2"/>
              </a:rPr>
              <a:t>Eli Lilley</a:t>
            </a:r>
            <a:r>
              <a:rPr lang="en-US" altLang="en-US" dirty="0"/>
              <a:t> case against Canada patent court decision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AU" dirty="0"/>
              <a:t>2017: US </a:t>
            </a:r>
            <a:r>
              <a:rPr lang="en-AU" dirty="0">
                <a:hlinkClick r:id="rId3"/>
              </a:rPr>
              <a:t>Bilcon Cement company </a:t>
            </a:r>
            <a:r>
              <a:rPr lang="en-AU" dirty="0"/>
              <a:t>won millions of dollars of compensation from Canada of because its quarry development was refused by a local government for environmental reasons,  2019 </a:t>
            </a:r>
            <a:r>
              <a:rPr lang="en-AU" dirty="0">
                <a:solidFill>
                  <a:schemeClr val="accent5">
                    <a:lumMod val="75000"/>
                  </a:schemeClr>
                </a:solidFill>
                <a:hlinkClick r:id="rId4"/>
              </a:rPr>
              <a:t>US Westmoreland mining company  </a:t>
            </a:r>
            <a:r>
              <a:rPr lang="en-AU" dirty="0">
                <a:solidFill>
                  <a:schemeClr val="accent5">
                    <a:lumMod val="75000"/>
                  </a:schemeClr>
                </a:solidFill>
              </a:rPr>
              <a:t>is </a:t>
            </a:r>
            <a:r>
              <a:rPr lang="en-AU" dirty="0"/>
              <a:t>suing Canada over Alberta’s decision to phase out coal-powered energy</a:t>
            </a:r>
          </a:p>
          <a:p>
            <a:pPr marL="0" indent="0">
              <a:spcBef>
                <a:spcPct val="0"/>
              </a:spcBef>
              <a:buNone/>
            </a:pPr>
            <a:endParaRPr lang="en-AU" dirty="0"/>
          </a:p>
          <a:p>
            <a:pPr>
              <a:spcBef>
                <a:spcPct val="0"/>
              </a:spcBef>
            </a:pPr>
            <a:r>
              <a:rPr lang="en-AU" dirty="0"/>
              <a:t> 2017: the </a:t>
            </a:r>
            <a:r>
              <a:rPr lang="en-AU" dirty="0">
                <a:hlinkClick r:id="rId5"/>
              </a:rPr>
              <a:t>Canadian Bear Creek </a:t>
            </a:r>
            <a:r>
              <a:rPr lang="en-AU" dirty="0"/>
              <a:t>mining company won $24 million from Peru because Peru cancelled a mining contract after the company failed obtain consent from Indigenous people about the mine 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r>
              <a:rPr lang="en-AU" dirty="0"/>
              <a:t>2016: Mexican transport company </a:t>
            </a:r>
            <a:r>
              <a:rPr lang="en-AU" dirty="0">
                <a:hlinkClick r:id="rId6"/>
              </a:rPr>
              <a:t>ADO</a:t>
            </a:r>
            <a:r>
              <a:rPr lang="en-AU" dirty="0"/>
              <a:t>  threatened Portugal with a €42 million ISDS case after it cancelled plans to privatise part of Lisbon's public transport network</a:t>
            </a:r>
          </a:p>
          <a:p>
            <a:r>
              <a:rPr lang="en-US" altLang="en-US" dirty="0"/>
              <a:t>2012: French Veolia company sued Egypt over a </a:t>
            </a:r>
            <a:r>
              <a:rPr lang="en-US" altLang="en-US" dirty="0">
                <a:hlinkClick r:id="rId7"/>
              </a:rPr>
              <a:t>rise in the minimum wage </a:t>
            </a:r>
            <a:r>
              <a:rPr lang="en-US" altLang="en-US" dirty="0"/>
              <a:t>as part of a dispute over a local government contract</a:t>
            </a:r>
            <a:endParaRPr lang="en-AU" dirty="0"/>
          </a:p>
          <a:p>
            <a:pPr>
              <a:spcBef>
                <a:spcPct val="0"/>
              </a:spcBef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91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658CC-6205-4C79-A79C-9D7D3909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chemeClr val="accent1">
                    <a:lumMod val="75000"/>
                  </a:schemeClr>
                </a:solidFill>
              </a:rPr>
              <a:t>Labor trade policy December 2018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7D22D-C144-4340-BC73-7F8714848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251"/>
            <a:ext cx="10515600" cy="5503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Stronger policy, response to campaigning and backlash after majority in Labor caucus supported TPP-11 enabling legislation</a:t>
            </a:r>
          </a:p>
          <a:p>
            <a:r>
              <a:rPr lang="en-AU" dirty="0"/>
              <a:t>No ISDS</a:t>
            </a:r>
          </a:p>
          <a:p>
            <a:r>
              <a:rPr lang="en-AU" dirty="0"/>
              <a:t>No increase in medicine monopolies that delay access to cheaper medicines</a:t>
            </a:r>
          </a:p>
          <a:p>
            <a:r>
              <a:rPr lang="en-AU" dirty="0"/>
              <a:t>No increase in vulnerable temporary workers without testing if local workers available</a:t>
            </a:r>
          </a:p>
          <a:p>
            <a:r>
              <a:rPr lang="en-AU" dirty="0"/>
              <a:t>No restrictions on local content in government procurement, local industry development programs or reductions in anti-dumping rules</a:t>
            </a:r>
          </a:p>
          <a:p>
            <a:r>
              <a:rPr lang="en-AU" dirty="0"/>
              <a:t>Enforceable labour rights, publication of text and independent evaluation of economic, social and regional impacts  before signing</a:t>
            </a:r>
          </a:p>
          <a:p>
            <a:r>
              <a:rPr lang="en-AU" dirty="0"/>
              <a:t>Labor to implement both in opposition and government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590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4294</TotalTime>
  <Words>1498</Words>
  <Application>Microsoft Office PowerPoint</Application>
  <PresentationFormat>Widescreen</PresentationFormat>
  <Paragraphs>127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Trade agreements, jobs and regional communities  </vt:lpstr>
      <vt:lpstr>Outline</vt:lpstr>
      <vt:lpstr>Australia’s neoliberal trade policy: not just free trade but more corporate rights </vt:lpstr>
      <vt:lpstr>Different levels of trade agreements</vt:lpstr>
      <vt:lpstr>Australian Trade Agreement process one of most secretive and undemocratic</vt:lpstr>
      <vt:lpstr>Legal enforceability of trade agreements</vt:lpstr>
      <vt:lpstr>Foreign investors  can sue governments (ISDS)</vt:lpstr>
      <vt:lpstr>Health, environment, land rights, privatisation and labour ISDS cases</vt:lpstr>
      <vt:lpstr>Labor trade policy December 2018 conference</vt:lpstr>
      <vt:lpstr>Indonesia, Hong Kong, Peru trade deals</vt:lpstr>
      <vt:lpstr>Labor endorsed Indonesia and other agreements after “assurances” from government</vt:lpstr>
      <vt:lpstr>PowerPoint Presentation</vt:lpstr>
      <vt:lpstr>Harmful proposals in RCEP</vt:lpstr>
      <vt:lpstr>RCEP campaign actions and key dates</vt:lpstr>
      <vt:lpstr>Trade justice vision: trade should improve peoples’ lives</vt:lpstr>
      <vt:lpstr>The Australian Fair Trade and Investment Network (AFTINET)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Ranald</dc:creator>
  <cp:lastModifiedBy>Patricia Ranald</cp:lastModifiedBy>
  <cp:revision>359</cp:revision>
  <cp:lastPrinted>2017-10-16T00:45:01Z</cp:lastPrinted>
  <dcterms:created xsi:type="dcterms:W3CDTF">2014-11-12T00:39:28Z</dcterms:created>
  <dcterms:modified xsi:type="dcterms:W3CDTF">2019-10-28T23:34:45Z</dcterms:modified>
</cp:coreProperties>
</file>